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61" r:id="rId5"/>
    <p:sldId id="304" r:id="rId6"/>
    <p:sldId id="284" r:id="rId7"/>
    <p:sldId id="262" r:id="rId8"/>
    <p:sldId id="266" r:id="rId9"/>
    <p:sldId id="267" r:id="rId10"/>
    <p:sldId id="263" r:id="rId11"/>
    <p:sldId id="305" r:id="rId12"/>
    <p:sldId id="264" r:id="rId13"/>
    <p:sldId id="275" r:id="rId14"/>
    <p:sldId id="268" r:id="rId15"/>
    <p:sldId id="273" r:id="rId16"/>
    <p:sldId id="276" r:id="rId17"/>
    <p:sldId id="269" r:id="rId18"/>
    <p:sldId id="265" r:id="rId19"/>
    <p:sldId id="271" r:id="rId20"/>
    <p:sldId id="272" r:id="rId21"/>
    <p:sldId id="277" r:id="rId22"/>
    <p:sldId id="278" r:id="rId23"/>
    <p:sldId id="282" r:id="rId24"/>
    <p:sldId id="283" r:id="rId25"/>
    <p:sldId id="281" r:id="rId26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29A"/>
    <a:srgbClr val="FF5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653" autoAdjust="0"/>
  </p:normalViewPr>
  <p:slideViewPr>
    <p:cSldViewPr snapToGrid="0" snapToObjects="1">
      <p:cViewPr varScale="1">
        <p:scale>
          <a:sx n="65" d="100"/>
          <a:sy n="65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04F9E-00E3-2843-81F8-81E9A14BFF05}" type="datetimeFigureOut">
              <a:rPr kumimoji="1" lang="zh-CN" altLang="en-US" smtClean="0"/>
              <a:t>12/4/17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595B4-A63A-604C-9336-8B60303551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818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Hello</a:t>
            </a:r>
            <a:r>
              <a:rPr kumimoji="1" lang="en-US" altLang="zh-CN" baseline="0" dirty="0" smtClean="0"/>
              <a:t> everyone, I am Yong Shi from Nanjing University. I am really glad to attend this workshop. It is so exciting to see more close collaborations between China and Caltech.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Today I will talk about some of my thoughts of using P200 to understanding the nature of quasar variability. With the advent of ZTF and LSST, time-domain surveys will discover many new phenomena about quasar variability.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ground-based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spectra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will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key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get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insights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those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new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discoveries.</a:t>
            </a:r>
            <a:r>
              <a:rPr kumimoji="1" lang="zh-CN" altLang="en-US" baseline="0" dirty="0" smtClean="0"/>
              <a:t> </a:t>
            </a:r>
            <a:r>
              <a:rPr kumimoji="1" lang="zh-CN" altLang="zh-CN" baseline="0" dirty="0" smtClean="0"/>
              <a:t>I</a:t>
            </a:r>
            <a:r>
              <a:rPr kumimoji="1" lang="zh-CN" altLang="en-US" baseline="0" dirty="0" smtClean="0"/>
              <a:t>n </a:t>
            </a:r>
            <a:r>
              <a:rPr kumimoji="1" lang="en-US" altLang="zh-CN" baseline="0" dirty="0" smtClean="0"/>
              <a:t>this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talk,</a:t>
            </a:r>
            <a:r>
              <a:rPr kumimoji="1" lang="zh-CN" altLang="en-US" baseline="0" dirty="0" smtClean="0"/>
              <a:t> </a:t>
            </a:r>
            <a:r>
              <a:rPr kumimoji="1" lang="zh-CN" altLang="zh-CN" baseline="0" dirty="0" smtClean="0"/>
              <a:t>I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will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mainly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present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some</a:t>
            </a:r>
            <a:r>
              <a:rPr kumimoji="1" lang="zh-CN" altLang="en-US" baseline="0" dirty="0" smtClean="0"/>
              <a:t> </a:t>
            </a:r>
            <a:r>
              <a:rPr kumimoji="1" lang="zh-CN" altLang="zh-CN" baseline="0" dirty="0" smtClean="0"/>
              <a:t>i</a:t>
            </a:r>
            <a:r>
              <a:rPr kumimoji="1" lang="en-US" altLang="zh-CN" baseline="0" dirty="0" err="1" smtClean="0"/>
              <a:t>nteresting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examples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 highlight the importance of ground-based spectra in understanding the quasar variability.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dirty="0" smtClean="0">
              <a:solidFill>
                <a:srgbClr val="0000FF"/>
              </a:solidFill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916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3854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5DFD2-1FAC-FC4C-A7AC-750C73EEBC4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595B4-A63A-604C-9336-8B6030355105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16D-09C2-4F45-AA40-DA848D596B82}" type="datetimeFigureOut">
              <a:rPr kumimoji="1" lang="zh-CN" altLang="en-US" smtClean="0"/>
              <a:t>12/4/17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5AB8-275C-324B-B2D2-ED65AB9C2A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16D-09C2-4F45-AA40-DA848D596B82}" type="datetimeFigureOut">
              <a:rPr kumimoji="1" lang="zh-CN" altLang="en-US" smtClean="0"/>
              <a:t>12/4/17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5AB8-275C-324B-B2D2-ED65AB9C2A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16D-09C2-4F45-AA40-DA848D596B82}" type="datetimeFigureOut">
              <a:rPr kumimoji="1" lang="zh-CN" altLang="en-US" smtClean="0"/>
              <a:t>12/4/17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5AB8-275C-324B-B2D2-ED65AB9C2A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16D-09C2-4F45-AA40-DA848D596B82}" type="datetimeFigureOut">
              <a:rPr kumimoji="1" lang="zh-CN" altLang="en-US" smtClean="0"/>
              <a:t>12/4/17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5AB8-275C-324B-B2D2-ED65AB9C2A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16D-09C2-4F45-AA40-DA848D596B82}" type="datetimeFigureOut">
              <a:rPr kumimoji="1" lang="zh-CN" altLang="en-US" smtClean="0"/>
              <a:t>12/4/17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5AB8-275C-324B-B2D2-ED65AB9C2A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16D-09C2-4F45-AA40-DA848D596B82}" type="datetimeFigureOut">
              <a:rPr kumimoji="1" lang="zh-CN" altLang="en-US" smtClean="0"/>
              <a:t>12/4/17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5AB8-275C-324B-B2D2-ED65AB9C2A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16D-09C2-4F45-AA40-DA848D596B82}" type="datetimeFigureOut">
              <a:rPr kumimoji="1" lang="zh-CN" altLang="en-US" smtClean="0"/>
              <a:t>12/4/17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5AB8-275C-324B-B2D2-ED65AB9C2A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16D-09C2-4F45-AA40-DA848D596B82}" type="datetimeFigureOut">
              <a:rPr kumimoji="1" lang="zh-CN" altLang="en-US" smtClean="0"/>
              <a:t>12/4/17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5AB8-275C-324B-B2D2-ED65AB9C2A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16D-09C2-4F45-AA40-DA848D596B82}" type="datetimeFigureOut">
              <a:rPr kumimoji="1" lang="zh-CN" altLang="en-US" smtClean="0"/>
              <a:t>12/4/17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5AB8-275C-324B-B2D2-ED65AB9C2A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16D-09C2-4F45-AA40-DA848D596B82}" type="datetimeFigureOut">
              <a:rPr kumimoji="1" lang="zh-CN" altLang="en-US" smtClean="0"/>
              <a:t>12/4/17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5AB8-275C-324B-B2D2-ED65AB9C2A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E16D-09C2-4F45-AA40-DA848D596B82}" type="datetimeFigureOut">
              <a:rPr kumimoji="1" lang="zh-CN" altLang="en-US" smtClean="0"/>
              <a:t>12/4/17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D5AB8-275C-324B-B2D2-ED65AB9C2A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1E16D-09C2-4F45-AA40-DA848D596B82}" type="datetimeFigureOut">
              <a:rPr kumimoji="1" lang="zh-CN" altLang="en-US" smtClean="0"/>
              <a:t>12/4/17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5AB8-275C-324B-B2D2-ED65AB9C2A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60028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Studies of </a:t>
            </a:r>
            <a:r>
              <a:rPr kumimoji="1" lang="en-US" altLang="zh-CN" dirty="0" smtClean="0">
                <a:solidFill>
                  <a:schemeClr val="bg1"/>
                </a:solidFill>
              </a:rPr>
              <a:t>quasar optical </a:t>
            </a:r>
            <a:r>
              <a:rPr kumimoji="1" lang="en-US" altLang="zh-CN" dirty="0">
                <a:solidFill>
                  <a:schemeClr val="bg1"/>
                </a:solidFill>
              </a:rPr>
              <a:t>variability: anything beyond stochastic?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14525" y="5174154"/>
            <a:ext cx="5221055" cy="721708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Yong Shi (Nanjing University)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een Shot 2017-10-20 at 9.12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85" y="1970601"/>
            <a:ext cx="6531968" cy="4694852"/>
          </a:xfrm>
          <a:prstGeom prst="rect">
            <a:avLst/>
          </a:prstGeom>
        </p:spPr>
      </p:pic>
      <p:cxnSp>
        <p:nvCxnSpPr>
          <p:cNvPr id="5" name="直线连接符 4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659718" y="266046"/>
            <a:ext cx="43906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/>
              <a:t>Stochastic P</a:t>
            </a:r>
            <a:r>
              <a:rPr kumimoji="1" lang="en-US" altLang="zh-CN" sz="3200" b="1" dirty="0" smtClean="0"/>
              <a:t>rocesses </a:t>
            </a:r>
            <a:endParaRPr lang="zh-CN" altLang="en-US" sz="32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406187" y="1139604"/>
            <a:ext cx="734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FF"/>
                </a:solidFill>
              </a:rPr>
              <a:t>Sripe-82 SDSS quasars: the typical variability </a:t>
            </a:r>
          </a:p>
          <a:p>
            <a:r>
              <a:rPr kumimoji="1" lang="en-US" altLang="zh-CN" sz="2400" dirty="0" smtClean="0">
                <a:solidFill>
                  <a:srgbClr val="0000FF"/>
                </a:solidFill>
              </a:rPr>
              <a:t>amplitude is 0.2 mag.</a:t>
            </a:r>
            <a:endParaRPr kumimoji="1"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27613" y="6446290"/>
            <a:ext cx="272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MacLeod et al. (2010) </a:t>
            </a:r>
            <a:endParaRPr kumimoji="1" lang="zh-CN" alt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659718" y="266046"/>
            <a:ext cx="43906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/>
              <a:t>Stochastic P</a:t>
            </a:r>
            <a:r>
              <a:rPr kumimoji="1" lang="en-US" altLang="zh-CN" sz="3200" b="1" dirty="0" smtClean="0"/>
              <a:t>rocesses </a:t>
            </a:r>
            <a:endParaRPr lang="zh-CN" altLang="en-US" sz="3200" b="1" dirty="0"/>
          </a:p>
        </p:txBody>
      </p:sp>
      <p:pic>
        <p:nvPicPr>
          <p:cNvPr id="7" name="图片 6" descr="Screen Shot 2017-12-04 at 8.32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02" y="2228934"/>
            <a:ext cx="6144822" cy="406245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43385" y="6291385"/>
            <a:ext cx="5079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 err="1" smtClean="0"/>
              <a:t>Zhuang</a:t>
            </a:r>
            <a:r>
              <a:rPr kumimoji="1" lang="en-US" altLang="zh-CN" sz="2200" dirty="0" smtClean="0"/>
              <a:t>, YS  et al. 2018 in preparation</a:t>
            </a:r>
            <a:endParaRPr kumimoji="1" lang="zh-CN" altLang="en-US" sz="2200" dirty="0"/>
          </a:p>
        </p:txBody>
      </p:sp>
      <p:sp>
        <p:nvSpPr>
          <p:cNvPr id="9" name="文本框 8"/>
          <p:cNvSpPr txBox="1"/>
          <p:nvPr/>
        </p:nvSpPr>
        <p:spPr>
          <a:xfrm>
            <a:off x="273539" y="1010764"/>
            <a:ext cx="8870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Our ensemble SF of </a:t>
            </a:r>
            <a:r>
              <a:rPr kumimoji="1" lang="en-US" altLang="zh-CN" sz="2800" dirty="0" smtClean="0">
                <a:solidFill>
                  <a:srgbClr val="0000FF"/>
                </a:solidFill>
              </a:rPr>
              <a:t>50 RL </a:t>
            </a:r>
            <a:r>
              <a:rPr kumimoji="1" lang="en-US" altLang="zh-CN" sz="2800" dirty="0" smtClean="0">
                <a:solidFill>
                  <a:srgbClr val="0000FF"/>
                </a:solidFill>
              </a:rPr>
              <a:t>quasars shows some deviations from the random walk (</a:t>
            </a:r>
            <a:r>
              <a:rPr kumimoji="1" lang="en-US" altLang="zh-CN" sz="2800" dirty="0" err="1" smtClean="0">
                <a:solidFill>
                  <a:srgbClr val="0000FF"/>
                </a:solidFill>
              </a:rPr>
              <a:t>Zhuang</a:t>
            </a:r>
            <a:r>
              <a:rPr kumimoji="1" lang="en-US" altLang="zh-CN" sz="2800" dirty="0" smtClean="0">
                <a:solidFill>
                  <a:srgbClr val="0000FF"/>
                </a:solidFill>
              </a:rPr>
              <a:t>, YS et al. 2018 </a:t>
            </a:r>
            <a:r>
              <a:rPr kumimoji="1" lang="en-US" altLang="zh-CN" sz="2800" dirty="0">
                <a:solidFill>
                  <a:srgbClr val="0000FF"/>
                </a:solidFill>
              </a:rPr>
              <a:t>in </a:t>
            </a:r>
            <a:r>
              <a:rPr kumimoji="1" lang="en-US" altLang="zh-CN" sz="2800" dirty="0" smtClean="0">
                <a:solidFill>
                  <a:srgbClr val="0000FF"/>
                </a:solidFill>
              </a:rPr>
              <a:t>preparation)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2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线连接符 5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659718" y="266046"/>
            <a:ext cx="439069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 smtClean="0"/>
              <a:t>   SMBH Binaries?</a:t>
            </a:r>
            <a:endParaRPr lang="zh-CN" altLang="en-US" sz="3200" b="1" dirty="0"/>
          </a:p>
        </p:txBody>
      </p:sp>
      <p:grpSp>
        <p:nvGrpSpPr>
          <p:cNvPr id="10" name="组 9"/>
          <p:cNvGrpSpPr/>
          <p:nvPr/>
        </p:nvGrpSpPr>
        <p:grpSpPr>
          <a:xfrm>
            <a:off x="1282311" y="2362034"/>
            <a:ext cx="6007053" cy="4188309"/>
            <a:chOff x="1447254" y="1558664"/>
            <a:chExt cx="6007053" cy="4188309"/>
          </a:xfrm>
        </p:grpSpPr>
        <p:pic>
          <p:nvPicPr>
            <p:cNvPr id="4" name="图片 3" descr="Screen Shot 2017-10-20 at 9.45.0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254" y="1558664"/>
              <a:ext cx="6007053" cy="418830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150861" y="1950249"/>
              <a:ext cx="1674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PG 1302-102</a:t>
              </a:r>
              <a:endParaRPr kumimoji="1" lang="zh-CN" altLang="en-US"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32764" y="1122284"/>
            <a:ext cx="82236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000FF"/>
                </a:solidFill>
              </a:rPr>
              <a:t>PG 1302-</a:t>
            </a:r>
            <a:r>
              <a:rPr kumimoji="1" lang="en-US" altLang="zh-CN" sz="2400" dirty="0" smtClean="0">
                <a:solidFill>
                  <a:srgbClr val="0000FF"/>
                </a:solidFill>
              </a:rPr>
              <a:t>102: </a:t>
            </a:r>
          </a:p>
          <a:p>
            <a:pPr marL="342900" indent="-342900">
              <a:buFont typeface="Symbol" panose="05050102010706020507" charset="2"/>
              <a:buChar char="-"/>
            </a:pPr>
            <a:r>
              <a:rPr kumimoji="1" lang="en-US" altLang="zh-CN" sz="2400" dirty="0" smtClean="0">
                <a:solidFill>
                  <a:srgbClr val="FF6600"/>
                </a:solidFill>
              </a:rPr>
              <a:t>a periodically variable source; </a:t>
            </a:r>
          </a:p>
          <a:p>
            <a:pPr marL="342900" indent="-342900">
              <a:buFont typeface="Symbol" panose="05050102010706020507" charset="2"/>
              <a:buChar char="-"/>
            </a:pPr>
            <a:r>
              <a:rPr kumimoji="1" lang="en-US" altLang="zh-CN" sz="2400" dirty="0" smtClean="0">
                <a:solidFill>
                  <a:srgbClr val="FF6600"/>
                </a:solidFill>
              </a:rPr>
              <a:t>the best one among 243500 CRTS quasars</a:t>
            </a:r>
            <a:r>
              <a:rPr kumimoji="1" lang="en-US" altLang="zh-CN" sz="24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5585468" y="6331038"/>
            <a:ext cx="34077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200" dirty="0">
                <a:solidFill>
                  <a:srgbClr val="0000FF"/>
                </a:solidFill>
              </a:rPr>
              <a:t>(Graham et al. 2015 Nature)</a:t>
            </a:r>
            <a:endParaRPr lang="zh-CN" alt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een Shot 2017-10-21 at 3.20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42" y="1310967"/>
            <a:ext cx="6209019" cy="46484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3391" y="299274"/>
            <a:ext cx="79997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FF"/>
                </a:solidFill>
              </a:rPr>
              <a:t>PSOJ334.2028+01.4075:</a:t>
            </a:r>
          </a:p>
          <a:p>
            <a:pPr marL="342900" indent="-342900">
              <a:buFont typeface="Symbol" panose="05050102010706020507" charset="2"/>
              <a:buChar char="-"/>
            </a:pPr>
            <a:r>
              <a:rPr kumimoji="1" lang="en-US" altLang="zh-CN" sz="2400" dirty="0">
                <a:solidFill>
                  <a:srgbClr val="FF6600"/>
                </a:solidFill>
              </a:rPr>
              <a:t>a periodically variable source; </a:t>
            </a:r>
          </a:p>
          <a:p>
            <a:pPr marL="342900" indent="-342900">
              <a:buFont typeface="Symbol" panose="05050102010706020507" charset="2"/>
              <a:buChar char="-"/>
            </a:pPr>
            <a:r>
              <a:rPr kumimoji="1" lang="en-US" altLang="zh-CN" sz="2400" dirty="0">
                <a:solidFill>
                  <a:srgbClr val="FF6600"/>
                </a:solidFill>
              </a:rPr>
              <a:t>the best one 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in Pan-STARRS1 medium deep survey.</a:t>
            </a:r>
            <a:endParaRPr kumimoji="1" lang="en-US" altLang="zh-CN" sz="2400" dirty="0">
              <a:solidFill>
                <a:srgbClr val="FF66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60632" y="6041848"/>
            <a:ext cx="1962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Liu et al. 2015</a:t>
            </a:r>
            <a:endParaRPr kumimoji="1" lang="zh-CN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creen Shot 2017-10-20 at 9.53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3" y="1853721"/>
            <a:ext cx="7490835" cy="3359860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908037" y="249854"/>
            <a:ext cx="361387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 smtClean="0"/>
              <a:t>SMBH Binaries?</a:t>
            </a:r>
            <a:endParaRPr lang="zh-CN" altLang="en-US" sz="32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5266214" y="6168231"/>
            <a:ext cx="356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Vaughan et al. 2016</a:t>
            </a:r>
            <a:endParaRPr kumimoji="1"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1406187" y="1109872"/>
            <a:ext cx="742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High false-positive rate for &lt; 5 cycle coverage!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6053" y="5213581"/>
            <a:ext cx="8261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 smtClean="0"/>
              <a:t>Black symbols: CRTS data-points, </a:t>
            </a:r>
            <a:r>
              <a:rPr kumimoji="1" lang="en-US" altLang="zh-CN" sz="2200" dirty="0" smtClean="0">
                <a:solidFill>
                  <a:srgbClr val="0000FF"/>
                </a:solidFill>
              </a:rPr>
              <a:t>Blue symbols: LINEAR data-points. </a:t>
            </a:r>
          </a:p>
          <a:p>
            <a:r>
              <a:rPr kumimoji="1" lang="en-US" altLang="zh-CN" sz="2200" dirty="0" smtClean="0">
                <a:solidFill>
                  <a:srgbClr val="FF0000"/>
                </a:solidFill>
              </a:rPr>
              <a:t>Red curve: best-fitted sinusoid.</a:t>
            </a:r>
          </a:p>
          <a:p>
            <a:r>
              <a:rPr kumimoji="1" lang="en-US" altLang="zh-CN" sz="2200" dirty="0" smtClean="0">
                <a:solidFill>
                  <a:srgbClr val="E2329A"/>
                </a:solidFill>
              </a:rPr>
              <a:t>Pink Curve: A random-walk light curve.</a:t>
            </a:r>
            <a:endParaRPr kumimoji="1" lang="zh-CN" altLang="en-US" sz="2200" dirty="0">
              <a:solidFill>
                <a:srgbClr val="E2329A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105968" y="252276"/>
            <a:ext cx="340926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 smtClean="0"/>
              <a:t>SMBH Binaries?</a:t>
            </a:r>
            <a:endParaRPr lang="zh-CN" altLang="en-US" sz="32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273539" y="1274827"/>
            <a:ext cx="844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Our follow-up monitor disfavor the periodic variation of PG1302-102 (</a:t>
            </a:r>
            <a:r>
              <a:rPr kumimoji="1" lang="en-US" altLang="zh-CN" sz="2800" dirty="0">
                <a:solidFill>
                  <a:srgbClr val="0000FF"/>
                </a:solidFill>
              </a:rPr>
              <a:t>YS 2018a in </a:t>
            </a:r>
            <a:r>
              <a:rPr kumimoji="1" lang="en-US" altLang="zh-CN" sz="2800" dirty="0" smtClean="0">
                <a:solidFill>
                  <a:srgbClr val="0000FF"/>
                </a:solidFill>
              </a:rPr>
              <a:t>preparation)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  <p:pic>
        <p:nvPicPr>
          <p:cNvPr id="8" name="图片 7" descr="Screen Shot 2017-10-21 at 3.07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7" y="2228934"/>
            <a:ext cx="7325870" cy="4163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een Shot 2017-10-21 at 3.32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79" y="2014463"/>
            <a:ext cx="5680206" cy="4248973"/>
          </a:xfrm>
          <a:prstGeom prst="rect">
            <a:avLst/>
          </a:prstGeom>
        </p:spPr>
      </p:pic>
      <p:cxnSp>
        <p:nvCxnSpPr>
          <p:cNvPr id="5" name="直线连接符 4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105968" y="252276"/>
            <a:ext cx="340926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 smtClean="0"/>
              <a:t>SMBH Binaries?</a:t>
            </a:r>
            <a:endParaRPr lang="zh-CN" altLang="en-US" sz="32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5937931" y="6333917"/>
            <a:ext cx="1962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Liu et al. 2016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1257738" y="1001483"/>
            <a:ext cx="7335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Extended monitor of PSOJ334 disfavors the </a:t>
            </a:r>
            <a:r>
              <a:rPr kumimoji="1" lang="en-US" altLang="zh-CN" sz="2800" dirty="0">
                <a:solidFill>
                  <a:srgbClr val="0000FF"/>
                </a:solidFill>
              </a:rPr>
              <a:t>periodic </a:t>
            </a:r>
            <a:r>
              <a:rPr kumimoji="1" lang="en-US" altLang="zh-CN" sz="2800" dirty="0" smtClean="0">
                <a:solidFill>
                  <a:srgbClr val="0000FF"/>
                </a:solidFill>
              </a:rPr>
              <a:t>variation too.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08173" y="2695182"/>
            <a:ext cx="1192611" cy="3004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een Shot 2017-10-21 at 9.59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540"/>
            <a:ext cx="5022006" cy="3215726"/>
          </a:xfrm>
          <a:prstGeom prst="rect">
            <a:avLst/>
          </a:prstGeom>
        </p:spPr>
      </p:pic>
      <p:pic>
        <p:nvPicPr>
          <p:cNvPr id="5" name="图片 4" descr="Screen Shot 2017-10-21 at 9.59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46" y="772412"/>
            <a:ext cx="3746054" cy="56920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69762" y="3068997"/>
            <a:ext cx="130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Ark 120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56011" y="5927557"/>
            <a:ext cx="303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Li, Wang et al. 2017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410314" y="1109872"/>
            <a:ext cx="5153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FF"/>
                </a:solidFill>
              </a:rPr>
              <a:t>Photometric + spectroscopic monitor significantly reduce false-positive! </a:t>
            </a:r>
            <a:endParaRPr kumimoji="1" lang="zh-CN" altLang="en-US" sz="2400" dirty="0">
              <a:solidFill>
                <a:srgbClr val="0000FF"/>
              </a:solidFill>
            </a:endParaRPr>
          </a:p>
        </p:txBody>
      </p:sp>
      <p:cxnSp>
        <p:nvCxnSpPr>
          <p:cNvPr id="9" name="直线连接符 8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184976" y="234163"/>
            <a:ext cx="327422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 smtClean="0"/>
              <a:t>SMBH Binaries?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een Shot 2017-10-21 at 9.15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5" y="947322"/>
            <a:ext cx="5621756" cy="4121902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518619" y="266046"/>
            <a:ext cx="54769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 smtClean="0"/>
              <a:t>Extreme variability quasars</a:t>
            </a:r>
            <a:endParaRPr lang="zh-CN" altLang="en-US" sz="32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564396" y="6048078"/>
            <a:ext cx="261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Stern et al. (2007)</a:t>
            </a:r>
            <a:endParaRPr kumimoji="1"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6056551" y="1646390"/>
            <a:ext cx="287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1 out of 10</a:t>
            </a:r>
            <a:r>
              <a:rPr kumimoji="1" lang="en-US" altLang="zh-CN" sz="2400" baseline="30000" dirty="0" smtClean="0"/>
              <a:t>4</a:t>
            </a:r>
            <a:r>
              <a:rPr kumimoji="1" lang="en-US" altLang="zh-CN" sz="2400" dirty="0" smtClean="0"/>
              <a:t> in the CRTS survey.</a:t>
            </a:r>
            <a:endParaRPr kumimoji="1"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2914614" y="5076704"/>
            <a:ext cx="256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500 days (rest-frame)</a:t>
            </a:r>
            <a:endParaRPr kumimoji="1" lang="zh-CN" alt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creen Shot 2017-10-21 at 9.15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16" y="2874586"/>
            <a:ext cx="6595775" cy="3610932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518619" y="266046"/>
            <a:ext cx="54769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 smtClean="0"/>
              <a:t>Extreme variability quasars</a:t>
            </a:r>
            <a:endParaRPr lang="zh-CN" altLang="en-US" sz="32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564396" y="6278910"/>
            <a:ext cx="261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Stern et al. (2007)</a:t>
            </a:r>
            <a:endParaRPr kumimoji="1"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360588" y="1113273"/>
            <a:ext cx="8105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Spectra data favor:</a:t>
            </a:r>
          </a:p>
          <a:p>
            <a:pPr marL="457200" indent="-457200">
              <a:buFont typeface="Wingdings" panose="05000000000000000000" pitchFamily="2" charset="2"/>
              <a:buChar char="²"/>
            </a:pPr>
            <a:r>
              <a:rPr kumimoji="1" lang="en-US" altLang="zh-CN" sz="2800" dirty="0" smtClean="0">
                <a:solidFill>
                  <a:srgbClr val="FF6600"/>
                </a:solidFill>
              </a:rPr>
              <a:t>the change in the accretion state </a:t>
            </a:r>
          </a:p>
          <a:p>
            <a:pPr marL="457200" indent="-457200">
              <a:buFont typeface="Wingdings" panose="05000000000000000000" pitchFamily="2" charset="2"/>
              <a:buChar char="²"/>
            </a:pPr>
            <a:r>
              <a:rPr kumimoji="1" lang="en-US" altLang="zh-CN" sz="2800" dirty="0" smtClean="0">
                <a:solidFill>
                  <a:srgbClr val="FF6600"/>
                </a:solidFill>
              </a:rPr>
              <a:t>the variable obscuration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39933" y="1536689"/>
            <a:ext cx="6427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kumimoji="1"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39933" y="1941660"/>
            <a:ext cx="61142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3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线连接符 7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0" y="2009547"/>
            <a:ext cx="4633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Quasars are long known to be variable across the EM.</a:t>
            </a:r>
            <a:endParaRPr kumimoji="1"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183006" y="4386422"/>
            <a:ext cx="8677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  <a:sym typeface="Wingdings" panose="05000000000000000000"/>
              </a:rPr>
              <a:t></a:t>
            </a:r>
            <a:r>
              <a:rPr kumimoji="1" lang="en-US" altLang="zh-CN" sz="2800" dirty="0" smtClean="0">
                <a:solidFill>
                  <a:srgbClr val="FF6600"/>
                </a:solidFill>
              </a:rPr>
              <a:t>A powerful tool to understand the central engine and its surrounding material structures (jets, accretion disks, BELR, dusty torus…)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87" y="1399744"/>
            <a:ext cx="4332063" cy="26821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451118" y="276495"/>
            <a:ext cx="2729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600" b="1" dirty="0" smtClean="0"/>
              <a:t>Introduction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267776" y="266046"/>
            <a:ext cx="497530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 smtClean="0"/>
              <a:t>Extreme variability quasars</a:t>
            </a:r>
            <a:endParaRPr lang="zh-CN" altLang="en-US" sz="32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360588" y="1465162"/>
            <a:ext cx="8105354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zh-CN" sz="2800" dirty="0" smtClean="0">
                <a:solidFill>
                  <a:srgbClr val="0000FF"/>
                </a:solidFill>
              </a:rPr>
              <a:t>The change in the accretion state is favored for both</a:t>
            </a:r>
          </a:p>
          <a:p>
            <a:pPr lvl="0"/>
            <a:r>
              <a:rPr kumimoji="1" lang="en-US" altLang="zh-CN" sz="2800" dirty="0" smtClean="0">
                <a:solidFill>
                  <a:srgbClr val="FF6600"/>
                </a:solidFill>
              </a:rPr>
              <a:t>Individual EVQs:</a:t>
            </a:r>
          </a:p>
          <a:p>
            <a:pPr marL="457200" lvl="0" indent="-457200">
              <a:buFont typeface="Symbol" panose="05050102010706020507" charset="2"/>
              <a:buChar char="-"/>
            </a:pPr>
            <a:r>
              <a:rPr kumimoji="1" lang="en-US" altLang="zh-CN" sz="2800" dirty="0" smtClean="0">
                <a:solidFill>
                  <a:srgbClr val="660066"/>
                </a:solidFill>
              </a:rPr>
              <a:t>    </a:t>
            </a:r>
            <a:r>
              <a:rPr kumimoji="1" lang="en-US" altLang="zh-CN" sz="2800" dirty="0" err="1" smtClean="0">
                <a:solidFill>
                  <a:srgbClr val="660066"/>
                </a:solidFill>
              </a:rPr>
              <a:t>Mrk</a:t>
            </a:r>
            <a:r>
              <a:rPr kumimoji="1" lang="en-US" altLang="zh-CN" sz="2800" dirty="0" smtClean="0">
                <a:solidFill>
                  <a:srgbClr val="660066"/>
                </a:solidFill>
              </a:rPr>
              <a:t> 590 (Denney et al. 2014)</a:t>
            </a:r>
            <a:r>
              <a:rPr kumimoji="1" lang="hr-HR" altLang="zh-CN" sz="2800" dirty="0">
                <a:solidFill>
                  <a:srgbClr val="660066"/>
                </a:solidFill>
              </a:rPr>
              <a:t> </a:t>
            </a:r>
            <a:endParaRPr kumimoji="1" lang="hr-HR" altLang="zh-CN" sz="2800" dirty="0" smtClean="0">
              <a:solidFill>
                <a:srgbClr val="660066"/>
              </a:solidFill>
            </a:endParaRPr>
          </a:p>
          <a:p>
            <a:pPr marL="457200" indent="-457200">
              <a:buFont typeface="Symbol" panose="05050102010706020507" charset="2"/>
              <a:buChar char="-"/>
            </a:pPr>
            <a:r>
              <a:rPr kumimoji="1" lang="hr-HR" altLang="zh-CN" sz="2800" dirty="0" smtClean="0">
                <a:solidFill>
                  <a:srgbClr val="660066"/>
                </a:solidFill>
              </a:rPr>
              <a:t>    SDSS </a:t>
            </a:r>
            <a:r>
              <a:rPr kumimoji="1" lang="hr-HR" altLang="zh-CN" sz="2800" dirty="0">
                <a:solidFill>
                  <a:srgbClr val="660066"/>
                </a:solidFill>
              </a:rPr>
              <a:t>J015957.64+</a:t>
            </a:r>
            <a:r>
              <a:rPr kumimoji="1" lang="hr-HR" altLang="zh-CN" sz="2800" dirty="0" smtClean="0">
                <a:solidFill>
                  <a:srgbClr val="660066"/>
                </a:solidFill>
              </a:rPr>
              <a:t>003310.5 (LaMassa et al. 2015)</a:t>
            </a:r>
            <a:r>
              <a:rPr lang="en-US" altLang="zh-CN" sz="2800" dirty="0">
                <a:solidFill>
                  <a:srgbClr val="660066"/>
                </a:solidFill>
              </a:rPr>
              <a:t> </a:t>
            </a:r>
            <a:endParaRPr lang="en-US" altLang="zh-CN" sz="2800" dirty="0" smtClean="0">
              <a:solidFill>
                <a:srgbClr val="660066"/>
              </a:solidFill>
            </a:endParaRPr>
          </a:p>
          <a:p>
            <a:pPr marL="457200" indent="-457200">
              <a:buFont typeface="Symbol" panose="05050102010706020507" charset="2"/>
              <a:buChar char="-"/>
            </a:pPr>
            <a:r>
              <a:rPr lang="en-US" altLang="zh-CN" sz="2800" dirty="0" smtClean="0">
                <a:solidFill>
                  <a:srgbClr val="660066"/>
                </a:solidFill>
              </a:rPr>
              <a:t>    HE </a:t>
            </a:r>
            <a:r>
              <a:rPr lang="en-US" altLang="zh-CN" sz="2800" dirty="0">
                <a:solidFill>
                  <a:srgbClr val="660066"/>
                </a:solidFill>
              </a:rPr>
              <a:t>1136-2304 (Parker et al. 2016</a:t>
            </a:r>
            <a:r>
              <a:rPr lang="en-US" altLang="zh-CN" sz="2800" dirty="0" smtClean="0">
                <a:solidFill>
                  <a:srgbClr val="660066"/>
                </a:solidFill>
              </a:rPr>
              <a:t>)</a:t>
            </a:r>
            <a:r>
              <a:rPr lang="fi-FI" altLang="zh-CN" sz="2800" dirty="0">
                <a:solidFill>
                  <a:srgbClr val="660066"/>
                </a:solidFill>
              </a:rPr>
              <a:t> </a:t>
            </a:r>
            <a:endParaRPr lang="fi-FI" altLang="zh-CN" sz="2800" dirty="0" smtClean="0">
              <a:solidFill>
                <a:srgbClr val="660066"/>
              </a:solidFill>
            </a:endParaRPr>
          </a:p>
          <a:p>
            <a:pPr marL="457200" indent="-457200">
              <a:buFont typeface="Symbol" panose="05050102010706020507" charset="2"/>
              <a:buChar char="-"/>
            </a:pPr>
            <a:r>
              <a:rPr lang="fi-FI" altLang="zh-CN" sz="2800" dirty="0" smtClean="0">
                <a:solidFill>
                  <a:srgbClr val="660066"/>
                </a:solidFill>
              </a:rPr>
              <a:t>    SDSSJ1011</a:t>
            </a:r>
            <a:r>
              <a:rPr lang="fi-FI" altLang="zh-CN" sz="2800" dirty="0">
                <a:solidFill>
                  <a:srgbClr val="660066"/>
                </a:solidFill>
              </a:rPr>
              <a:t>+5442 (</a:t>
            </a:r>
            <a:r>
              <a:rPr lang="fi-FI" altLang="zh-CN" sz="2800" dirty="0" err="1">
                <a:solidFill>
                  <a:srgbClr val="660066"/>
                </a:solidFill>
              </a:rPr>
              <a:t>Runnoe</a:t>
            </a:r>
            <a:r>
              <a:rPr lang="fi-FI" altLang="zh-CN" sz="2800" dirty="0">
                <a:solidFill>
                  <a:srgbClr val="660066"/>
                </a:solidFill>
              </a:rPr>
              <a:t> et al. 2016</a:t>
            </a:r>
            <a:r>
              <a:rPr lang="fi-FI" altLang="zh-CN" sz="2800" dirty="0" smtClean="0">
                <a:solidFill>
                  <a:srgbClr val="660066"/>
                </a:solidFill>
              </a:rPr>
              <a:t>)</a:t>
            </a:r>
          </a:p>
          <a:p>
            <a:pPr marL="457200" indent="-457200">
              <a:buFont typeface="Symbol" panose="05050102010706020507" charset="2"/>
              <a:buChar char="-"/>
            </a:pPr>
            <a:r>
              <a:rPr lang="hr-HR" altLang="zh-CN" sz="2800" dirty="0" smtClean="0">
                <a:solidFill>
                  <a:srgbClr val="660066"/>
                </a:solidFill>
              </a:rPr>
              <a:t>    SDSSJ012648.08</a:t>
            </a:r>
            <a:r>
              <a:rPr lang="hr-HR" altLang="zh-CN" sz="2800" dirty="0">
                <a:solidFill>
                  <a:srgbClr val="660066"/>
                </a:solidFill>
              </a:rPr>
              <a:t>−083948.0 (Ruan et al. 2016)</a:t>
            </a:r>
            <a:endParaRPr lang="zh-CN" altLang="en-US" sz="2800" dirty="0">
              <a:solidFill>
                <a:srgbClr val="660066"/>
              </a:solidFill>
            </a:endParaRPr>
          </a:p>
          <a:p>
            <a:pPr marL="457200" indent="-457200">
              <a:buFont typeface="Symbol" panose="05050102010706020507" charset="2"/>
              <a:buChar char="-"/>
            </a:pPr>
            <a:r>
              <a:rPr lang="hr-HR" altLang="zh-CN" sz="2800" dirty="0" smtClean="0">
                <a:solidFill>
                  <a:srgbClr val="660066"/>
                </a:solidFill>
              </a:rPr>
              <a:t>    SDSSJ233602.98</a:t>
            </a:r>
            <a:r>
              <a:rPr lang="hr-HR" altLang="zh-CN" sz="2800" dirty="0">
                <a:solidFill>
                  <a:srgbClr val="660066"/>
                </a:solidFill>
              </a:rPr>
              <a:t>+001728.7 (Ruan et al. 2016</a:t>
            </a:r>
            <a:r>
              <a:rPr lang="hr-HR" altLang="zh-CN" sz="2800" dirty="0" smtClean="0">
                <a:solidFill>
                  <a:srgbClr val="660066"/>
                </a:solidFill>
              </a:rPr>
              <a:t>)</a:t>
            </a:r>
          </a:p>
          <a:p>
            <a:pPr marL="457200" indent="-457200">
              <a:buFont typeface="Symbol" panose="05050102010706020507" charset="2"/>
              <a:buChar char="-"/>
            </a:pPr>
            <a:r>
              <a:rPr lang="hr-HR" altLang="zh-CN" sz="2800" dirty="0">
                <a:solidFill>
                  <a:srgbClr val="660066"/>
                </a:solidFill>
              </a:rPr>
              <a:t> </a:t>
            </a:r>
            <a:r>
              <a:rPr lang="hr-HR" altLang="zh-CN" sz="2800" dirty="0" smtClean="0">
                <a:solidFill>
                  <a:srgbClr val="660066"/>
                </a:solidFill>
              </a:rPr>
              <a:t>   10 more examples by </a:t>
            </a:r>
            <a:r>
              <a:rPr lang="hr-HR" altLang="zh-CN" sz="2800" dirty="0">
                <a:solidFill>
                  <a:srgbClr val="660066"/>
                </a:solidFill>
              </a:rPr>
              <a:t>MacLeod et al. </a:t>
            </a:r>
            <a:r>
              <a:rPr lang="hr-HR" altLang="zh-CN" sz="2800" dirty="0" smtClean="0">
                <a:solidFill>
                  <a:srgbClr val="660066"/>
                </a:solidFill>
              </a:rPr>
              <a:t>2016</a:t>
            </a:r>
          </a:p>
          <a:p>
            <a:pPr marL="457200" indent="-457200">
              <a:buFont typeface="Symbol" panose="05050102010706020507" charset="2"/>
              <a:buChar char="-"/>
            </a:pPr>
            <a:r>
              <a:rPr lang="hr-HR" altLang="zh-CN" sz="2800" dirty="0">
                <a:solidFill>
                  <a:srgbClr val="660066"/>
                </a:solidFill>
              </a:rPr>
              <a:t> </a:t>
            </a:r>
            <a:r>
              <a:rPr lang="hr-HR" altLang="zh-CN" sz="2800" dirty="0" smtClean="0">
                <a:solidFill>
                  <a:srgbClr val="660066"/>
                </a:solidFill>
              </a:rPr>
              <a:t>   21 more by Yang et al. 2017.</a:t>
            </a:r>
          </a:p>
          <a:p>
            <a:r>
              <a:rPr lang="en-US" altLang="zh-CN" sz="2800" dirty="0">
                <a:solidFill>
                  <a:srgbClr val="FF6600"/>
                </a:solidFill>
              </a:rPr>
              <a:t>a</a:t>
            </a:r>
            <a:r>
              <a:rPr lang="hr-HR" altLang="zh-CN" sz="2800" dirty="0">
                <a:solidFill>
                  <a:srgbClr val="FF6600"/>
                </a:solidFill>
              </a:rPr>
              <a:t>nd statistical </a:t>
            </a:r>
            <a:r>
              <a:rPr lang="hr-HR" altLang="zh-CN" sz="2800" dirty="0" smtClean="0">
                <a:solidFill>
                  <a:srgbClr val="FF6600"/>
                </a:solidFill>
              </a:rPr>
              <a:t>studies of EVQs:</a:t>
            </a:r>
          </a:p>
          <a:p>
            <a:pPr marL="457200" indent="-457200">
              <a:buFont typeface="Symbol" panose="05050102010706020507" charset="2"/>
              <a:buChar char="-"/>
            </a:pPr>
            <a:r>
              <a:rPr lang="hr-HR" altLang="zh-CN" sz="2800" dirty="0" smtClean="0">
                <a:solidFill>
                  <a:srgbClr val="660066"/>
                </a:solidFill>
              </a:rPr>
              <a:t>     Rumbaugh et al. 2017</a:t>
            </a:r>
            <a:endParaRPr lang="zh-CN" altLang="en-US" sz="2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518619" y="266046"/>
            <a:ext cx="54769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 smtClean="0"/>
              <a:t>Extreme variability quasars</a:t>
            </a:r>
            <a:endParaRPr lang="zh-CN" altLang="en-US" sz="32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360588" y="988108"/>
            <a:ext cx="8105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1" lang="en-US" altLang="zh-CN" sz="2800" dirty="0" smtClean="0">
                <a:solidFill>
                  <a:srgbClr val="0000FF"/>
                </a:solidFill>
              </a:rPr>
              <a:t>A</a:t>
            </a:r>
            <a:r>
              <a:rPr kumimoji="1" lang="en-US" altLang="zh-CN" sz="2800" dirty="0">
                <a:solidFill>
                  <a:srgbClr val="0000FF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0000FF"/>
                </a:solidFill>
              </a:rPr>
              <a:t>discovery of one of the most extremely variable quasars (YS et al. 2018b in preparation):</a:t>
            </a:r>
            <a:endParaRPr lang="zh-CN" altLang="en-US" sz="2800" dirty="0">
              <a:solidFill>
                <a:srgbClr val="660066"/>
              </a:solidFill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1181299" y="2436759"/>
            <a:ext cx="6814312" cy="4297558"/>
            <a:chOff x="1609521" y="2286355"/>
            <a:chExt cx="5677310" cy="4156311"/>
          </a:xfrm>
        </p:grpSpPr>
        <p:pic>
          <p:nvPicPr>
            <p:cNvPr id="11" name="图片 10" descr="Screen Shot 2017-10-21 at 10.23.38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521" y="2286355"/>
              <a:ext cx="5677310" cy="412010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518619" y="5981001"/>
              <a:ext cx="45935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       ΔT over which </a:t>
              </a:r>
              <a:r>
                <a:rPr kumimoji="1" lang="en-US" altLang="zh-CN" sz="2400" dirty="0" err="1" smtClean="0"/>
                <a:t>Δm</a:t>
              </a:r>
              <a:r>
                <a:rPr kumimoji="1" lang="en-US" altLang="zh-CN" sz="2400" dirty="0" smtClean="0"/>
                <a:t> &gt; 1 mag.</a:t>
              </a:r>
              <a:endParaRPr kumimoji="1" lang="zh-CN" altLang="en-US" sz="2400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4843330" y="3599632"/>
            <a:ext cx="2303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zh-CN" dirty="0">
                <a:solidFill>
                  <a:srgbClr val="660066"/>
                </a:solidFill>
              </a:rPr>
              <a:t>Rumbaugh et al. 2017</a:t>
            </a:r>
            <a:endParaRPr lang="zh-CN" altLang="en-US" dirty="0">
              <a:solidFill>
                <a:srgbClr val="660066"/>
              </a:solidFill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2272463" y="1801725"/>
            <a:ext cx="5723148" cy="4046497"/>
            <a:chOff x="2272463" y="1801725"/>
            <a:chExt cx="5723148" cy="4046497"/>
          </a:xfrm>
        </p:grpSpPr>
        <p:sp>
          <p:nvSpPr>
            <p:cNvPr id="3" name="下箭头 2"/>
            <p:cNvSpPr/>
            <p:nvPr/>
          </p:nvSpPr>
          <p:spPr>
            <a:xfrm>
              <a:off x="2272464" y="2436759"/>
              <a:ext cx="134435" cy="341146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72463" y="1801725"/>
              <a:ext cx="5723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>
                  <a:solidFill>
                    <a:srgbClr val="FF0000"/>
                  </a:solidFill>
                </a:rPr>
                <a:t>ΔT=140 days, </a:t>
              </a:r>
              <a:r>
                <a:rPr kumimoji="1" lang="en-US" altLang="zh-CN" sz="2000" b="1" i="1" dirty="0" smtClean="0">
                  <a:solidFill>
                    <a:srgbClr val="FF0000"/>
                  </a:solidFill>
                </a:rPr>
                <a:t>Probability</a:t>
              </a:r>
              <a:r>
                <a:rPr kumimoji="1" lang="en-US" altLang="zh-CN" sz="2000" b="1" dirty="0" smtClean="0">
                  <a:solidFill>
                    <a:srgbClr val="FF0000"/>
                  </a:solidFill>
                </a:rPr>
                <a:t> &lt; 10</a:t>
              </a:r>
              <a:r>
                <a:rPr kumimoji="1" lang="en-US" altLang="zh-CN" sz="2000" b="1" baseline="30000" dirty="0" smtClean="0">
                  <a:solidFill>
                    <a:srgbClr val="FF0000"/>
                  </a:solidFill>
                </a:rPr>
                <a:t>-4</a:t>
              </a:r>
              <a:r>
                <a:rPr kumimoji="1" lang="en-US" altLang="zh-CN" sz="2000" b="1" dirty="0" smtClean="0">
                  <a:solidFill>
                    <a:srgbClr val="FF0000"/>
                  </a:solidFill>
                </a:rPr>
                <a:t> based on SDSS</a:t>
              </a:r>
              <a:endParaRPr kumimoji="1" lang="zh-CN" altLang="en-U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208527" y="266046"/>
            <a:ext cx="54769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 smtClean="0"/>
              <a:t>Extreme variability quasars</a:t>
            </a:r>
            <a:endParaRPr lang="zh-CN" altLang="en-US" sz="3200" b="1" dirty="0"/>
          </a:p>
        </p:txBody>
      </p:sp>
      <p:pic>
        <p:nvPicPr>
          <p:cNvPr id="2" name="图片 1" descr="Screen Shot 2017-10-21 at 4.2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11" y="1233782"/>
            <a:ext cx="6415623" cy="490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2684"/>
          </a:xfrm>
        </p:spPr>
        <p:txBody>
          <a:bodyPr>
            <a:normAutofit fontScale="90000"/>
          </a:bodyPr>
          <a:lstStyle/>
          <a:p>
            <a:r>
              <a:rPr kumimoji="1" lang="en-US" altLang="zh-CN" sz="4000" dirty="0" smtClean="0"/>
              <a:t>Micro-lensing, TDE, supernova</a:t>
            </a:r>
            <a:endParaRPr kumimoji="1" lang="zh-CN" altLang="en-US" sz="4000" dirty="0"/>
          </a:p>
        </p:txBody>
      </p:sp>
      <p:cxnSp>
        <p:nvCxnSpPr>
          <p:cNvPr id="4" name="直线连接符 3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图片 5" descr="Screen Shot 2017-10-21 at 4.49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9" y="2667128"/>
            <a:ext cx="4127480" cy="3077716"/>
          </a:xfrm>
          <a:prstGeom prst="rect">
            <a:avLst/>
          </a:prstGeom>
        </p:spPr>
      </p:pic>
      <p:pic>
        <p:nvPicPr>
          <p:cNvPr id="7" name="图片 6" descr="Screen Shot 2017-10-21 at 4.50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74" y="2348148"/>
            <a:ext cx="4470425" cy="43290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692588" y="1948038"/>
            <a:ext cx="4285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Q2237+0305 (Wozniak et al. 2000a, b)</a:t>
            </a:r>
            <a:endParaRPr kumimoji="1" lang="zh-CN" altLang="en-US" sz="20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649714" y="1092850"/>
            <a:ext cx="8328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In macro-lensed multiple quasars, micro-lensing-caused variability is seen.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2684"/>
          </a:xfrm>
        </p:spPr>
        <p:txBody>
          <a:bodyPr>
            <a:normAutofit fontScale="90000"/>
          </a:bodyPr>
          <a:lstStyle/>
          <a:p>
            <a:r>
              <a:rPr kumimoji="1" lang="en-US" altLang="zh-CN" sz="4000" dirty="0"/>
              <a:t>Micro-lensing, TDE, supernova</a:t>
            </a:r>
            <a:endParaRPr kumimoji="1" lang="zh-CN" altLang="en-US" sz="4000" dirty="0"/>
          </a:p>
        </p:txBody>
      </p:sp>
      <p:cxnSp>
        <p:nvCxnSpPr>
          <p:cNvPr id="4" name="直线连接符 3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49714" y="1092850"/>
            <a:ext cx="8328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In a single quasar, it is very difficult to differentiate the micro-lensing variability from the intrinsic variability.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  <p:pic>
        <p:nvPicPr>
          <p:cNvPr id="3" name="图片 2" descr="Screen Shot 2017-10-21 at 4.56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4" y="2600666"/>
            <a:ext cx="6694796" cy="29596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14539" y="5560304"/>
            <a:ext cx="251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Graham et al. 2017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522576" y="3116098"/>
            <a:ext cx="124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A flare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7196" y="1919671"/>
            <a:ext cx="8534891" cy="3108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²"/>
            </a:pPr>
            <a:r>
              <a:rPr kumimoji="1" lang="en-US" altLang="zh-CN" sz="2800" dirty="0" smtClean="0">
                <a:solidFill>
                  <a:srgbClr val="0000FF"/>
                </a:solidFill>
              </a:rPr>
              <a:t>With the advent of ZTF and LSST, the time-domain studies of quasar variability will enter the golden era.  </a:t>
            </a:r>
          </a:p>
          <a:p>
            <a:endParaRPr kumimoji="1" lang="en-US" altLang="zh-CN" sz="2800" dirty="0" smtClean="0">
              <a:solidFill>
                <a:srgbClr val="0000FF"/>
              </a:solidFill>
            </a:endParaRPr>
          </a:p>
          <a:p>
            <a:endParaRPr kumimoji="1" lang="en-US" altLang="zh-CN" sz="2800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²"/>
            </a:pPr>
            <a:r>
              <a:rPr kumimoji="1" lang="en-US" altLang="zh-CN" sz="2800" dirty="0" smtClean="0">
                <a:solidFill>
                  <a:srgbClr val="0000FF"/>
                </a:solidFill>
              </a:rPr>
              <a:t>We started a dedicated program to study the quasar’s optical variability, with some interesting candidates showing up.</a:t>
            </a:r>
          </a:p>
        </p:txBody>
      </p:sp>
      <p:cxnSp>
        <p:nvCxnSpPr>
          <p:cNvPr id="3" name="直线连接符 2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385649" y="266046"/>
            <a:ext cx="23542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 smtClean="0"/>
              <a:t>SUMMARY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9935" y="1296606"/>
            <a:ext cx="5927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b="1" dirty="0" smtClean="0">
                <a:solidFill>
                  <a:srgbClr val="000000"/>
                </a:solidFill>
              </a:rPr>
              <a:t>The nature of central engines:</a:t>
            </a:r>
            <a:endParaRPr lang="zh-CN" altLang="en-US" sz="3600" b="1" dirty="0">
              <a:solidFill>
                <a:srgbClr val="0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7802" y="2369969"/>
            <a:ext cx="6568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zh-CN" sz="2800" dirty="0" smtClean="0">
                <a:solidFill>
                  <a:srgbClr val="0000FF"/>
                </a:solidFill>
              </a:rPr>
              <a:t>size=</a:t>
            </a:r>
            <a:r>
              <a:rPr kumimoji="1" lang="en-US" altLang="zh-CN" sz="2800" dirty="0" err="1" smtClean="0">
                <a:solidFill>
                  <a:srgbClr val="0000FF"/>
                </a:solidFill>
              </a:rPr>
              <a:t>cΔt</a:t>
            </a:r>
            <a:r>
              <a:rPr kumimoji="1" lang="en-US" altLang="zh-CN" sz="28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0000FF"/>
                </a:solidFill>
                <a:sym typeface="Wingdings" panose="05000000000000000000"/>
              </a:rPr>
              <a:t> SMBH as the central engine.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kumimoji="1" lang="en-US" altLang="zh-CN" sz="2800" dirty="0">
              <a:solidFill>
                <a:srgbClr val="0000FF"/>
              </a:solidFill>
              <a:sym typeface="Wingdings" panose="0500000000000000000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zh-CN" sz="2800" dirty="0">
                <a:solidFill>
                  <a:srgbClr val="0000FF"/>
                </a:solidFill>
              </a:rPr>
              <a:t>reverberation mapping</a:t>
            </a:r>
            <a:r>
              <a:rPr kumimoji="1" lang="en-US" altLang="zh-CN" sz="2800" dirty="0">
                <a:solidFill>
                  <a:srgbClr val="0000FF"/>
                </a:solidFill>
                <a:sym typeface="Wingdings" panose="05000000000000000000"/>
              </a:rPr>
              <a:t> SMBH masses</a:t>
            </a:r>
            <a:r>
              <a:rPr kumimoji="1" lang="en-US" altLang="zh-CN" sz="2800" dirty="0" smtClean="0">
                <a:solidFill>
                  <a:srgbClr val="0000FF"/>
                </a:solidFill>
                <a:sym typeface="Wingdings" panose="05000000000000000000"/>
              </a:rPr>
              <a:t>.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3344813" y="263748"/>
            <a:ext cx="27299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800" b="1" dirty="0" smtClean="0"/>
              <a:t>Introduction</a:t>
            </a:r>
            <a:endParaRPr lang="zh-CN" altLang="en-US" sz="3800" b="1" dirty="0"/>
          </a:p>
        </p:txBody>
      </p:sp>
      <p:cxnSp>
        <p:nvCxnSpPr>
          <p:cNvPr id="7" name="直线连接符 6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1659" y="1148746"/>
            <a:ext cx="49594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0000FF"/>
                </a:solidFill>
              </a:rPr>
              <a:t>The optical variability</a:t>
            </a:r>
          </a:p>
        </p:txBody>
      </p:sp>
      <p:sp>
        <p:nvSpPr>
          <p:cNvPr id="3" name="矩形 2"/>
          <p:cNvSpPr/>
          <p:nvPr/>
        </p:nvSpPr>
        <p:spPr>
          <a:xfrm>
            <a:off x="3441434" y="270213"/>
            <a:ext cx="27299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800" b="1" dirty="0" smtClean="0"/>
              <a:t>Introduction</a:t>
            </a:r>
            <a:endParaRPr lang="zh-CN" altLang="en-US" sz="3800" b="1" dirty="0"/>
          </a:p>
        </p:txBody>
      </p:sp>
      <p:cxnSp>
        <p:nvCxnSpPr>
          <p:cNvPr id="5" name="直线连接符 4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34081" y="2021784"/>
            <a:ext cx="4059042" cy="206210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charset="2"/>
              <a:buChar char="-"/>
            </a:pPr>
            <a:r>
              <a:rPr kumimoji="1" lang="en-US" altLang="zh-CN" sz="3200" dirty="0" smtClean="0">
                <a:solidFill>
                  <a:srgbClr val="FF6600"/>
                </a:solidFill>
              </a:rPr>
              <a:t>SDSS</a:t>
            </a:r>
          </a:p>
          <a:p>
            <a:pPr marL="457200" indent="-457200">
              <a:buFont typeface="Symbol" panose="05050102010706020507" charset="2"/>
              <a:buChar char="-"/>
            </a:pPr>
            <a:r>
              <a:rPr kumimoji="1" lang="en-US" altLang="zh-CN" sz="3200" dirty="0" smtClean="0">
                <a:solidFill>
                  <a:srgbClr val="FF6600"/>
                </a:solidFill>
              </a:rPr>
              <a:t>CRTS</a:t>
            </a:r>
          </a:p>
          <a:p>
            <a:pPr marL="457200" indent="-457200">
              <a:buFont typeface="Symbol" panose="05050102010706020507" charset="2"/>
              <a:buChar char="-"/>
            </a:pPr>
            <a:r>
              <a:rPr kumimoji="1" lang="en-US" altLang="zh-CN" sz="3200" dirty="0" smtClean="0">
                <a:solidFill>
                  <a:srgbClr val="FF6600"/>
                </a:solidFill>
              </a:rPr>
              <a:t>Pan-STARRS</a:t>
            </a:r>
            <a:endParaRPr kumimoji="1" lang="en-US" altLang="zh-CN" sz="3200" dirty="0">
              <a:solidFill>
                <a:srgbClr val="FF6600"/>
              </a:solidFill>
            </a:endParaRPr>
          </a:p>
          <a:p>
            <a:pPr marL="457200" indent="-457200">
              <a:buFont typeface="Symbol" panose="05050102010706020507" charset="2"/>
              <a:buChar char="-"/>
            </a:pPr>
            <a:r>
              <a:rPr kumimoji="1" lang="en-US" altLang="zh-CN" sz="3200" dirty="0" smtClean="0">
                <a:solidFill>
                  <a:srgbClr val="FF6600"/>
                </a:solidFill>
              </a:rPr>
              <a:t>Dedicated programs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06416" y="2097940"/>
            <a:ext cx="4059043" cy="15696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charset="2"/>
              <a:buChar char="-"/>
            </a:pPr>
            <a:r>
              <a:rPr kumimoji="1" lang="en-US" altLang="zh-CN" sz="3200" dirty="0" smtClean="0">
                <a:solidFill>
                  <a:srgbClr val="FF6600"/>
                </a:solidFill>
              </a:rPr>
              <a:t>ZTF</a:t>
            </a:r>
          </a:p>
          <a:p>
            <a:pPr marL="457200" indent="-457200">
              <a:buFont typeface="Symbol" panose="05050102010706020507" charset="2"/>
              <a:buChar char="-"/>
            </a:pPr>
            <a:r>
              <a:rPr kumimoji="1" lang="en-US" altLang="zh-CN" sz="3200" dirty="0" smtClean="0">
                <a:solidFill>
                  <a:srgbClr val="FF6600"/>
                </a:solidFill>
              </a:rPr>
              <a:t>LSST</a:t>
            </a:r>
          </a:p>
          <a:p>
            <a:pPr marL="457200" indent="-457200">
              <a:buFont typeface="Symbol" panose="05050102010706020507" charset="2"/>
              <a:buChar char="-"/>
            </a:pPr>
            <a:r>
              <a:rPr kumimoji="1" lang="en-US" altLang="zh-CN" sz="3200" dirty="0">
                <a:solidFill>
                  <a:srgbClr val="FF6600"/>
                </a:solidFill>
              </a:rPr>
              <a:t>Dedicated </a:t>
            </a:r>
            <a:r>
              <a:rPr kumimoji="1" lang="en-US" altLang="zh-CN" sz="3200" dirty="0" smtClean="0">
                <a:solidFill>
                  <a:srgbClr val="FF6600"/>
                </a:solidFill>
              </a:rPr>
              <a:t>programs</a:t>
            </a:r>
          </a:p>
        </p:txBody>
      </p:sp>
      <p:pic>
        <p:nvPicPr>
          <p:cNvPr id="10" name="图片 9" descr="Screen Shot 2017-10-21 at 7.2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9" y="4607216"/>
            <a:ext cx="2781300" cy="1854200"/>
          </a:xfrm>
          <a:prstGeom prst="rect">
            <a:avLst/>
          </a:prstGeom>
        </p:spPr>
      </p:pic>
      <p:pic>
        <p:nvPicPr>
          <p:cNvPr id="11" name="图片 10" descr="Screen Shot 2017-10-21 at 7.23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8" y="4417522"/>
            <a:ext cx="3283955" cy="2043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2684"/>
          </a:xfrm>
        </p:spPr>
        <p:txBody>
          <a:bodyPr>
            <a:normAutofit fontScale="90000"/>
          </a:bodyPr>
          <a:lstStyle/>
          <a:p>
            <a:r>
              <a:rPr kumimoji="1" lang="en-US" altLang="zh-CN" sz="4000" dirty="0" smtClean="0"/>
              <a:t>Our quasar variability project</a:t>
            </a:r>
            <a:endParaRPr kumimoji="1" lang="zh-CN" altLang="en-US" sz="4000" dirty="0"/>
          </a:p>
        </p:txBody>
      </p:sp>
      <p:cxnSp>
        <p:nvCxnSpPr>
          <p:cNvPr id="5" name="直线连接符 4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45721" y="1092850"/>
            <a:ext cx="883215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Project: </a:t>
            </a:r>
            <a:r>
              <a:rPr kumimoji="1" lang="en-US" altLang="zh-CN" sz="2800" dirty="0" smtClean="0">
                <a:solidFill>
                  <a:srgbClr val="FF6600"/>
                </a:solidFill>
              </a:rPr>
              <a:t>Studies of quasar variability: anything beyond stochastic?</a:t>
            </a:r>
          </a:p>
          <a:p>
            <a:endParaRPr kumimoji="1" lang="en-US" altLang="zh-CN" sz="2800" dirty="0">
              <a:solidFill>
                <a:srgbClr val="0000FF"/>
              </a:solidFill>
            </a:endParaRPr>
          </a:p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Facility: </a:t>
            </a:r>
            <a:r>
              <a:rPr kumimoji="1" lang="en-US" altLang="zh-CN" sz="2800" dirty="0" smtClean="0">
                <a:solidFill>
                  <a:srgbClr val="FF6600"/>
                </a:solidFill>
              </a:rPr>
              <a:t>LCO network 1-m telescopes</a:t>
            </a:r>
            <a:r>
              <a:rPr kumimoji="1" lang="en-US" altLang="zh-CN" sz="2800" dirty="0" smtClean="0">
                <a:solidFill>
                  <a:srgbClr val="0000FF"/>
                </a:solidFill>
              </a:rPr>
              <a:t>. </a:t>
            </a:r>
          </a:p>
          <a:p>
            <a:endParaRPr kumimoji="1" lang="en-US" altLang="zh-CN" sz="2800" dirty="0">
              <a:solidFill>
                <a:srgbClr val="0000FF"/>
              </a:solidFill>
            </a:endParaRPr>
          </a:p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Targets: </a:t>
            </a:r>
            <a:r>
              <a:rPr kumimoji="1" lang="en-US" altLang="zh-CN" sz="2800" dirty="0" smtClean="0">
                <a:solidFill>
                  <a:srgbClr val="FF6600"/>
                </a:solidFill>
              </a:rPr>
              <a:t>100 radio-loud quasars + 100 radio-quiet quasars.</a:t>
            </a:r>
          </a:p>
          <a:p>
            <a:endParaRPr kumimoji="1" lang="en-US" altLang="zh-CN" sz="2800" dirty="0" smtClean="0">
              <a:solidFill>
                <a:srgbClr val="FF6600"/>
              </a:solidFill>
            </a:endParaRPr>
          </a:p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Observing mode: </a:t>
            </a:r>
            <a:r>
              <a:rPr kumimoji="1" lang="en-US" altLang="zh-CN" sz="2800" dirty="0" smtClean="0">
                <a:solidFill>
                  <a:srgbClr val="FF6600"/>
                </a:solidFill>
              </a:rPr>
              <a:t>10 day cadence + 22 mag (5-σ, r-band) + 7 month duration per year. </a:t>
            </a:r>
          </a:p>
          <a:p>
            <a:endParaRPr kumimoji="1" lang="en-US" altLang="zh-CN" sz="2800" dirty="0">
              <a:solidFill>
                <a:srgbClr val="FF6600"/>
              </a:solidFill>
            </a:endParaRPr>
          </a:p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Duration: </a:t>
            </a:r>
            <a:r>
              <a:rPr kumimoji="1" lang="en-US" altLang="zh-CN" sz="2800" dirty="0" smtClean="0">
                <a:solidFill>
                  <a:srgbClr val="FF6600"/>
                </a:solidFill>
              </a:rPr>
              <a:t>2015-2018</a:t>
            </a:r>
          </a:p>
          <a:p>
            <a:endParaRPr kumimoji="1" lang="en-US" altLang="zh-CN" sz="2800" dirty="0">
              <a:solidFill>
                <a:srgbClr val="FF6600"/>
              </a:solidFill>
            </a:endParaRPr>
          </a:p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Some interesting sources start to show up!</a:t>
            </a:r>
            <a:endParaRPr kumimoji="1" lang="en-US" altLang="zh-CN" sz="2800" dirty="0">
              <a:solidFill>
                <a:srgbClr val="FF0000"/>
              </a:solidFill>
            </a:endParaRPr>
          </a:p>
          <a:p>
            <a:endParaRPr kumimoji="1" lang="zh-CN" altLang="en-US" sz="28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2051" y="856358"/>
            <a:ext cx="89519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The optical variability: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zh-CN" sz="3200" dirty="0" smtClean="0"/>
              <a:t>stochastic processes.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kumimoji="1" lang="en-US" altLang="zh-CN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zh-CN" sz="3200" dirty="0"/>
              <a:t>o</a:t>
            </a:r>
            <a:r>
              <a:rPr kumimoji="1" lang="en-US" altLang="zh-CN" sz="3200" dirty="0" smtClean="0"/>
              <a:t>ther processes</a:t>
            </a:r>
          </a:p>
          <a:p>
            <a:pPr marL="457200" indent="-457200">
              <a:buFont typeface="Wingdings" charset="2"/>
              <a:buChar char="²"/>
            </a:pPr>
            <a:r>
              <a:rPr kumimoji="1" lang="en-US" altLang="zh-CN" sz="3200" dirty="0" smtClean="0">
                <a:solidFill>
                  <a:srgbClr val="0000FF"/>
                </a:solidFill>
              </a:rPr>
              <a:t>Change </a:t>
            </a:r>
            <a:r>
              <a:rPr kumimoji="1" lang="en-US" altLang="zh-CN" sz="3200" dirty="0">
                <a:solidFill>
                  <a:srgbClr val="0000FF"/>
                </a:solidFill>
              </a:rPr>
              <a:t>in the </a:t>
            </a:r>
            <a:r>
              <a:rPr kumimoji="1" lang="en-US" altLang="zh-CN" sz="3200" dirty="0" smtClean="0">
                <a:solidFill>
                  <a:srgbClr val="0000FF"/>
                </a:solidFill>
              </a:rPr>
              <a:t>accretion state;</a:t>
            </a:r>
            <a:endParaRPr kumimoji="1" lang="en-US" altLang="zh-CN" sz="3200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²"/>
            </a:pPr>
            <a:r>
              <a:rPr kumimoji="1" lang="en-US" altLang="zh-CN" sz="3200" dirty="0">
                <a:solidFill>
                  <a:srgbClr val="0000FF"/>
                </a:solidFill>
              </a:rPr>
              <a:t>Obscuration by moving </a:t>
            </a:r>
            <a:r>
              <a:rPr kumimoji="1" lang="en-US" altLang="zh-CN" sz="32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200" dirty="0">
                <a:solidFill>
                  <a:srgbClr val="0000FF"/>
                </a:solidFill>
              </a:rPr>
              <a:t>dusty clouds;</a:t>
            </a:r>
          </a:p>
          <a:p>
            <a:pPr marL="457200" indent="-457200">
              <a:buFont typeface="Wingdings" panose="05000000000000000000" pitchFamily="2" charset="2"/>
              <a:buChar char="²"/>
            </a:pPr>
            <a:r>
              <a:rPr kumimoji="1" lang="en-US" altLang="zh-CN" sz="3200" dirty="0">
                <a:solidFill>
                  <a:srgbClr val="0000FF"/>
                </a:solidFill>
              </a:rPr>
              <a:t>Periodic signal from SMBH binaries;</a:t>
            </a:r>
          </a:p>
          <a:p>
            <a:pPr marL="457200" indent="-457200">
              <a:buFont typeface="Wingdings" panose="05000000000000000000" pitchFamily="2" charset="2"/>
              <a:buChar char="²"/>
            </a:pPr>
            <a:r>
              <a:rPr kumimoji="1" lang="en-US" altLang="zh-CN" sz="3200" dirty="0">
                <a:solidFill>
                  <a:srgbClr val="0000FF"/>
                </a:solidFill>
              </a:rPr>
              <a:t>Supernovae in accretion disks;</a:t>
            </a:r>
          </a:p>
          <a:p>
            <a:pPr marL="457200" indent="-457200">
              <a:buFont typeface="Wingdings" panose="05000000000000000000" pitchFamily="2" charset="2"/>
              <a:buChar char="²"/>
            </a:pPr>
            <a:r>
              <a:rPr kumimoji="1" lang="en-US" altLang="zh-CN" sz="3200" dirty="0">
                <a:solidFill>
                  <a:srgbClr val="0000FF"/>
                </a:solidFill>
              </a:rPr>
              <a:t>Tidal disruption events;</a:t>
            </a:r>
          </a:p>
          <a:p>
            <a:pPr marL="457200" indent="-457200">
              <a:buFont typeface="Wingdings" panose="05000000000000000000" pitchFamily="2" charset="2"/>
              <a:buChar char="²"/>
            </a:pPr>
            <a:r>
              <a:rPr kumimoji="1" lang="en-US" altLang="zh-CN" sz="3200" dirty="0">
                <a:solidFill>
                  <a:srgbClr val="0000FF"/>
                </a:solidFill>
              </a:rPr>
              <a:t>Micro-</a:t>
            </a:r>
            <a:r>
              <a:rPr kumimoji="1" lang="en-US" altLang="zh-CN" sz="3200" dirty="0" smtClean="0">
                <a:solidFill>
                  <a:srgbClr val="0000FF"/>
                </a:solidFill>
              </a:rPr>
              <a:t>lensing;</a:t>
            </a:r>
            <a:endParaRPr kumimoji="1" lang="en-US" altLang="zh-CN" sz="3200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²"/>
            </a:pPr>
            <a:r>
              <a:rPr kumimoji="1" lang="en-US" altLang="zh-CN" sz="3200" dirty="0" smtClean="0">
                <a:solidFill>
                  <a:srgbClr val="0000FF"/>
                </a:solidFill>
              </a:rPr>
              <a:t>…</a:t>
            </a:r>
            <a:endParaRPr kumimoji="1" lang="en-US" altLang="zh-CN" sz="3200" dirty="0">
              <a:solidFill>
                <a:srgbClr val="0000FF"/>
              </a:solidFill>
            </a:endParaRPr>
          </a:p>
        </p:txBody>
      </p:sp>
      <p:cxnSp>
        <p:nvCxnSpPr>
          <p:cNvPr id="5" name="直线连接符 4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2684"/>
          </a:xfrm>
        </p:spPr>
        <p:txBody>
          <a:bodyPr>
            <a:normAutofit fontScale="90000"/>
          </a:bodyPr>
          <a:lstStyle/>
          <a:p>
            <a:r>
              <a:rPr kumimoji="1" lang="en-US" altLang="zh-CN" sz="4000" dirty="0" smtClean="0"/>
              <a:t>Our quasar variability project</a:t>
            </a:r>
            <a:endParaRPr kumimoji="1" lang="zh-CN" alt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线连接符 6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795800" y="74381"/>
            <a:ext cx="43906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800" b="1" dirty="0"/>
              <a:t>Stochastic P</a:t>
            </a:r>
            <a:r>
              <a:rPr kumimoji="1" lang="en-US" altLang="zh-CN" sz="3800" b="1" dirty="0" smtClean="0"/>
              <a:t>rocesses </a:t>
            </a:r>
            <a:endParaRPr lang="zh-CN" altLang="en-US" sz="3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4505850" y="6111277"/>
            <a:ext cx="398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AGN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Watch</a:t>
            </a:r>
            <a:r>
              <a:rPr kumimoji="1" lang="zh-CN" altLang="en-US" sz="2000" dirty="0" smtClean="0"/>
              <a:t>  </a:t>
            </a:r>
            <a:r>
              <a:rPr kumimoji="1" lang="en-US" altLang="zh-CN" sz="2000" dirty="0" smtClean="0"/>
              <a:t>Project (Ohio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state)</a:t>
            </a:r>
            <a:endParaRPr kumimoji="1" lang="zh-CN" altLang="en-US" sz="2000" dirty="0"/>
          </a:p>
        </p:txBody>
      </p:sp>
      <p:pic>
        <p:nvPicPr>
          <p:cNvPr id="11" name="图片 10" descr="figure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6" y="1483464"/>
            <a:ext cx="8705088" cy="44805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85225" y="2074444"/>
            <a:ext cx="20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NGC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5548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creen Shot 2017-10-20 at 9.06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6" y="2113028"/>
            <a:ext cx="7362610" cy="3359765"/>
          </a:xfrm>
          <a:prstGeom prst="rect">
            <a:avLst/>
          </a:prstGeom>
        </p:spPr>
      </p:pic>
      <p:cxnSp>
        <p:nvCxnSpPr>
          <p:cNvPr id="7" name="直线连接符 6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527150" y="1289107"/>
            <a:ext cx="626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Models of Damped Random Walks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05850" y="6111277"/>
            <a:ext cx="398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Kelly et al. (2009) </a:t>
            </a:r>
            <a:endParaRPr kumimoji="1"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2795800" y="74381"/>
            <a:ext cx="43906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800" b="1" dirty="0"/>
              <a:t>Stochastic P</a:t>
            </a:r>
            <a:r>
              <a:rPr kumimoji="1" lang="en-US" altLang="zh-CN" sz="3800" b="1" dirty="0" smtClean="0"/>
              <a:t>rocesses </a:t>
            </a:r>
            <a:endParaRPr lang="zh-CN" altLang="en-US" sz="3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een Shot 2017-10-20 at 9.12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00" y="1946728"/>
            <a:ext cx="4490730" cy="4387363"/>
          </a:xfrm>
          <a:prstGeom prst="rect">
            <a:avLst/>
          </a:prstGeom>
        </p:spPr>
      </p:pic>
      <p:cxnSp>
        <p:nvCxnSpPr>
          <p:cNvPr id="5" name="直线连接符 4"/>
          <p:cNvCxnSpPr/>
          <p:nvPr/>
        </p:nvCxnSpPr>
        <p:spPr>
          <a:xfrm flipV="1">
            <a:off x="0" y="947321"/>
            <a:ext cx="91440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527150" y="1289107"/>
            <a:ext cx="482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Structure Function: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95800" y="74381"/>
            <a:ext cx="43906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800" b="1" dirty="0"/>
              <a:t>Stochastic P</a:t>
            </a:r>
            <a:r>
              <a:rPr kumimoji="1" lang="en-US" altLang="zh-CN" sz="3800" b="1" dirty="0" smtClean="0"/>
              <a:t>rocesses </a:t>
            </a:r>
            <a:endParaRPr lang="zh-CN" altLang="en-US" sz="3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3946769" y="6103258"/>
            <a:ext cx="13090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 smtClean="0"/>
              <a:t>Δt</a:t>
            </a:r>
            <a:r>
              <a:rPr kumimoji="1" lang="en-US" altLang="zh-CN" sz="2400" dirty="0" smtClean="0"/>
              <a:t>(years)</a:t>
            </a:r>
            <a:endParaRPr kumimoji="1"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 rot="16200000">
            <a:off x="1432061" y="3715658"/>
            <a:ext cx="13090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SF (mag)</a:t>
            </a:r>
            <a:endParaRPr kumimoji="1" lang="zh-CN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957</Words>
  <Application>Microsoft Macintosh PowerPoint</Application>
  <PresentationFormat>全屏显示(4:3)</PresentationFormat>
  <Paragraphs>174</Paragraphs>
  <Slides>25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Studies of quasar optical variability: anything beyond stochastic?</vt:lpstr>
      <vt:lpstr>PowerPoint 演示文稿</vt:lpstr>
      <vt:lpstr>PowerPoint 演示文稿</vt:lpstr>
      <vt:lpstr>PowerPoint 演示文稿</vt:lpstr>
      <vt:lpstr>Our quasar variability project</vt:lpstr>
      <vt:lpstr>Our quasar variability project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Micro-lensing, TDE, supernova</vt:lpstr>
      <vt:lpstr>Micro-lensing, TDE, supernova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 Yong</dc:creator>
  <cp:lastModifiedBy>Shi Yong</cp:lastModifiedBy>
  <cp:revision>230</cp:revision>
  <dcterms:created xsi:type="dcterms:W3CDTF">2017-10-20T02:49:00Z</dcterms:created>
  <dcterms:modified xsi:type="dcterms:W3CDTF">2017-12-04T00:50:48Z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2052-10.8.0.6206</vt:lpwstr>
  </property>
</Properties>
</file>