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mp4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419" r:id="rId2"/>
    <p:sldId id="567" r:id="rId3"/>
    <p:sldId id="568" r:id="rId4"/>
    <p:sldId id="569" r:id="rId5"/>
    <p:sldId id="570" r:id="rId6"/>
    <p:sldId id="571" r:id="rId7"/>
    <p:sldId id="572" r:id="rId8"/>
    <p:sldId id="574" r:id="rId9"/>
    <p:sldId id="573" r:id="rId10"/>
    <p:sldId id="580" r:id="rId11"/>
    <p:sldId id="576" r:id="rId12"/>
    <p:sldId id="577" r:id="rId13"/>
    <p:sldId id="579" r:id="rId14"/>
    <p:sldId id="575" r:id="rId15"/>
    <p:sldId id="583" r:id="rId16"/>
    <p:sldId id="582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10" autoAdjust="0"/>
    <p:restoredTop sz="94938" autoAdjust="0"/>
  </p:normalViewPr>
  <p:slideViewPr>
    <p:cSldViewPr>
      <p:cViewPr>
        <p:scale>
          <a:sx n="80" d="100"/>
          <a:sy n="80" d="100"/>
        </p:scale>
        <p:origin x="1056" y="4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02A6787-02FD-4034-92DB-C645D3327992}" type="datetime1">
              <a:rPr lang="zh-CN" altLang="en-US"/>
              <a:pPr>
                <a:defRPr/>
              </a:pPr>
              <a:t>2017/12/5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FF5257-1DDD-40B7-A784-381F9FF3E8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69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64C2D16-64C6-4C26-82AF-0FE907B0761B}" type="datetime1">
              <a:rPr lang="zh-CN" altLang="en-US"/>
              <a:pPr>
                <a:defRPr/>
              </a:pPr>
              <a:t>2017/12/5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F92A3B-C1B1-4AED-AD64-4A2B5C4DE2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134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gray">
          <a:xfrm>
            <a:off x="146050" y="692696"/>
            <a:ext cx="899795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defRPr/>
            </a:pPr>
            <a:endParaRPr lang="zh-CN" altLang="en-US" sz="24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801" y="116633"/>
            <a:ext cx="8646622" cy="5040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836712"/>
            <a:ext cx="8623300" cy="5687913"/>
          </a:xfrm>
        </p:spPr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  <a:lvl2pPr>
              <a:defRPr baseline="0">
                <a:solidFill>
                  <a:srgbClr val="000099"/>
                </a:solidFill>
              </a:defRPr>
            </a:lvl2pPr>
            <a:lvl3pPr>
              <a:defRPr baseline="0">
                <a:solidFill>
                  <a:srgbClr val="000099"/>
                </a:solidFill>
              </a:defRPr>
            </a:lvl3pPr>
            <a:lvl4pPr>
              <a:defRPr baseline="0">
                <a:solidFill>
                  <a:srgbClr val="000099"/>
                </a:solidFill>
              </a:defRPr>
            </a:lvl4pPr>
            <a:lvl5pPr>
              <a:defRPr baseline="0">
                <a:solidFill>
                  <a:srgbClr val="000099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200072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62473" y="702329"/>
            <a:ext cx="899795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defRPr/>
            </a:pPr>
            <a:endParaRPr lang="zh-CN" altLang="en-US" sz="24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646622" cy="504056"/>
          </a:xfrm>
        </p:spPr>
        <p:txBody>
          <a:bodyPr/>
          <a:lstStyle>
            <a:lvl1pPr>
              <a:defRPr sz="2800" baseline="0">
                <a:latin typeface="Arial Black" panose="020B0A040201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3573188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527050" y="1066800"/>
            <a:ext cx="8150225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19672" y="4077072"/>
            <a:ext cx="65119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79513"/>
            <a:ext cx="7975600" cy="1313383"/>
          </a:xfrm>
        </p:spPr>
        <p:txBody>
          <a:bodyPr/>
          <a:lstStyle>
            <a:lvl1pPr>
              <a:defRPr sz="4800" baseline="0">
                <a:latin typeface="Times" panose="02020603060405020304" pitchFamily="18" charset="0"/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212976"/>
            <a:ext cx="6553200" cy="148272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 baseline="0">
                <a:latin typeface="Times" panose="02020603060405020304" pitchFamily="18" charset="0"/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88606167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440402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6633"/>
            <a:ext cx="79613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836712"/>
            <a:ext cx="86233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09" r:id="rId4"/>
  </p:sldLayoutIdLst>
  <p:transition spd="med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baseline="0">
          <a:solidFill>
            <a:schemeClr val="tx2"/>
          </a:solidFill>
          <a:latin typeface="Arial Black" panose="020B0A04020102020204" pitchFamily="34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anose="02020603060405020304" pitchFamily="18" charset="0"/>
          <a:ea typeface="华文楷体" panose="02010600040101010101" pitchFamily="2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anose="02020603060405020304" pitchFamily="18" charset="0"/>
          <a:ea typeface="华文楷体" panose="02010600040101010101" pitchFamily="2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anose="02020603060405020304" pitchFamily="18" charset="0"/>
          <a:ea typeface="华文楷体" panose="02010600040101010101" pitchFamily="2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anose="02020603060405020304" pitchFamily="18" charset="0"/>
          <a:ea typeface="华文楷体" panose="02010600040101010101" pitchFamily="2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隶书" panose="020105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隶书" panose="020105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隶书" panose="020105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隶书" panose="020105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b="1" kern="1200" baseline="0">
          <a:solidFill>
            <a:srgbClr val="000099"/>
          </a:solidFill>
          <a:latin typeface="Arial Black" panose="020B0A04020102020204" pitchFamily="34" charset="0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b="1" kern="1200" baseline="0">
          <a:solidFill>
            <a:srgbClr val="000099"/>
          </a:solidFill>
          <a:latin typeface="Arial Black" panose="020B0A04020102020204" pitchFamily="34" charset="0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 b="1" kern="1200" baseline="0">
          <a:solidFill>
            <a:srgbClr val="000099"/>
          </a:solidFill>
          <a:latin typeface="Arial Black" panose="020B0A04020102020204" pitchFamily="34" charset="0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600" b="1" kern="1200" baseline="0">
          <a:solidFill>
            <a:srgbClr val="000099"/>
          </a:solidFill>
          <a:latin typeface="Arial Black" panose="020B0A04020102020204" pitchFamily="34" charset="0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 b="1" kern="1200" baseline="0">
          <a:solidFill>
            <a:srgbClr val="000099"/>
          </a:solidFill>
          <a:latin typeface="Arial Black" panose="020B0A04020102020204" pitchFamily="34" charset="0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975600" cy="1800200"/>
          </a:xfrm>
        </p:spPr>
        <p:txBody>
          <a:bodyPr anchor="t"/>
          <a:lstStyle/>
          <a:p>
            <a:pPr>
              <a:defRPr/>
            </a:pPr>
            <a:r>
              <a:rPr lang="en-US" altLang="zh-CN" sz="3600" dirty="0" smtClean="0">
                <a:latin typeface="Helvetica" charset="0"/>
                <a:ea typeface="Helvetica" charset="0"/>
                <a:cs typeface="Helvetica" charset="0"/>
              </a:rPr>
              <a:t>The CIV </a:t>
            </a:r>
            <a:r>
              <a:rPr lang="en-US" altLang="zh-CN" sz="36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lang="en-US" altLang="zh-CN" sz="3600" dirty="0" smtClean="0">
                <a:latin typeface="Helvetica" charset="0"/>
                <a:ea typeface="Helvetica" charset="0"/>
                <a:cs typeface="Helvetica" charset="0"/>
              </a:rPr>
              <a:t>, its Variability, and its Dependence Upon Quasar Properties: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Insights from SDSS-RM</a:t>
            </a:r>
            <a:endParaRPr lang="zh-CN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171" name="副标题 2"/>
          <p:cNvSpPr>
            <a:spLocks noGrp="1"/>
          </p:cNvSpPr>
          <p:nvPr>
            <p:ph type="subTitle" idx="1"/>
          </p:nvPr>
        </p:nvSpPr>
        <p:spPr>
          <a:xfrm>
            <a:off x="1628824" y="3208988"/>
            <a:ext cx="6552728" cy="1640176"/>
          </a:xfrm>
        </p:spPr>
        <p:txBody>
          <a:bodyPr anchor="t"/>
          <a:lstStyle/>
          <a:p>
            <a:pPr algn="just" eaLnBrk="1" hangingPunct="1"/>
            <a:r>
              <a:rPr lang="en-US" altLang="zh-CN" sz="4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Mouyuan Sun (</a:t>
            </a:r>
            <a:r>
              <a:rPr lang="zh-CN" altLang="en-US" sz="4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孙谋远</a:t>
            </a:r>
            <a:r>
              <a:rPr lang="en-US" altLang="zh-CN" sz="4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endParaRPr lang="en-US" altLang="zh-CN" sz="4800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1800" dirty="0" smtClean="0">
                <a:solidFill>
                  <a:srgbClr val="000000"/>
                </a:solidFill>
              </a:rPr>
              <a:t>                           </a:t>
            </a:r>
            <a:endParaRPr lang="zh-CN" altLang="en-US" sz="1800" dirty="0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en-US" altLang="zh-CN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Center For Astrophysics, USTC</a:t>
            </a:r>
            <a:endParaRPr lang="en-US" altLang="zh-CN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536" y="517903"/>
            <a:ext cx="8367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>
                <a:solidFill>
                  <a:srgbClr val="000099"/>
                </a:solidFill>
                <a:latin typeface="Times" panose="02020603060405020304" pitchFamily="18" charset="0"/>
                <a:ea typeface="华文楷体" panose="02010600040101010101" pitchFamily="2" charset="-122"/>
              </a:defRPr>
            </a:lvl9pPr>
          </a:lstStyle>
          <a:p>
            <a:pPr>
              <a:buClr>
                <a:srgbClr val="002346"/>
              </a:buClr>
              <a:buSzTx/>
              <a:buNone/>
            </a:pPr>
            <a:r>
              <a:rPr kumimoji="1" lang="en-US" altLang="zh-CN" sz="2800" b="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EAAGN WORKSHOP 2017,</a:t>
            </a:r>
            <a:r>
              <a:rPr lang="en-US" altLang="zh-CN" sz="2800" b="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2800" b="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Kagoshima, Japan</a:t>
            </a:r>
            <a:endParaRPr kumimoji="1" lang="en-US" altLang="zh-CN" sz="2800" b="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10871" y="3191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28824" y="484916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Co-authors: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Yongquan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Xue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(USTC), G. T. Richards (Drexel U.), J. R. Trump (UConn), Yue Shen (UIUC), W. N. Brandt (PSU), D. P. Schneider (PSU)</a:t>
            </a:r>
            <a:endParaRPr lang="en-US" altLang="zh-CN" sz="2000" dirty="0"/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Results: The variability of CIV </a:t>
            </a:r>
            <a:r>
              <a:rPr kumimoji="1" lang="en-US" altLang="zh-CN" dirty="0" err="1"/>
              <a:t>blueshift</a:t>
            </a:r>
            <a:endParaRPr kumimoji="1"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73" y="980727"/>
            <a:ext cx="8417132" cy="5365153"/>
          </a:xfrm>
          <a:prstGeom prst="rect">
            <a:avLst/>
          </a:prstGeom>
        </p:spPr>
      </p:pic>
      <p:pic>
        <p:nvPicPr>
          <p:cNvPr id="3" name="partic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663" y="764702"/>
            <a:ext cx="7740352" cy="57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1298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Results: The variability of CIV </a:t>
            </a:r>
            <a:r>
              <a:rPr kumimoji="1" lang="en-US" altLang="zh-CN" dirty="0" err="1" smtClean="0"/>
              <a:t>blueshift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10319"/>
            <a:ext cx="7561805" cy="987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592" y="844644"/>
            <a:ext cx="15552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Definition:</a:t>
            </a:r>
            <a:endParaRPr lang="en-US" altLang="zh-CN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564904"/>
            <a:ext cx="2808312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Observed variance</a:t>
            </a:r>
            <a:endParaRPr kumimoji="1" lang="zh-CN" alt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564904"/>
            <a:ext cx="2952328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Variance due to measurement errors</a:t>
            </a:r>
            <a:endParaRPr kumimoji="1" lang="zh-CN" alt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23928" y="1423149"/>
            <a:ext cx="3096344" cy="1008112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203848" y="2266799"/>
            <a:ext cx="864096" cy="2260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236296" y="2060848"/>
            <a:ext cx="576064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209" y="4592695"/>
            <a:ext cx="5928659" cy="9361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9592" y="4157742"/>
            <a:ext cx="4121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Dynamical timescale </a:t>
            </a:r>
            <a:r>
              <a:rPr lang="en-US" altLang="zh-CN" sz="2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of BLR:</a:t>
            </a:r>
            <a:endParaRPr lang="en-US" altLang="zh-C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186" y="5745887"/>
            <a:ext cx="767870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Much longer than the SDSS-RM baseline</a:t>
            </a:r>
          </a:p>
          <a:p>
            <a:pPr algn="ctr"/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The observed variability is likely due to the variations of Lion</a:t>
            </a:r>
            <a:endParaRPr lang="en-US" altLang="zh-CN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8962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Results: The variability of </a:t>
            </a:r>
            <a:r>
              <a:rPr kumimoji="1" lang="en-US" altLang="zh-CN" dirty="0" smtClean="0"/>
              <a:t>line center</a:t>
            </a:r>
            <a:endParaRPr kumimoji="1"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52936"/>
            <a:ext cx="4940300" cy="383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8487" y="913944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High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weak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&lt;-500 km/s; log EW &lt; 2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Low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weak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&gt;=-500 km/s; log EW &lt; 2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Low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strong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&gt;=-500 km/s; log EW &gt;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0753" y="3247141"/>
            <a:ext cx="3168352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Control sample: similar EW (or quasar luminosity) and z</a:t>
            </a:r>
            <a:endParaRPr kumimoji="1" lang="zh-CN" altLang="en-US" sz="2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9985" y="4537505"/>
            <a:ext cx="3894015" cy="16312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000" dirty="0">
                <a:latin typeface="Helvetica" charset="0"/>
                <a:ea typeface="Helvetica" charset="0"/>
                <a:cs typeface="Helvetica" charset="0"/>
              </a:rPr>
              <a:t>The accuracy of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MgII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-based </a:t>
            </a:r>
          </a:p>
          <a:p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redshift is limited</a:t>
            </a:r>
          </a:p>
          <a:p>
            <a:endParaRPr kumimoji="1" lang="en-US" altLang="zh-CN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The control sample is slightly </a:t>
            </a:r>
          </a:p>
          <a:p>
            <a:r>
              <a:rPr kumimoji="1" lang="en-US" altLang="zh-CN" sz="2000" dirty="0"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ess variable</a:t>
            </a:r>
            <a:endParaRPr kumimoji="1" lang="zh-CN" alt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9656" y="177578"/>
            <a:ext cx="1531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MgII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63272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Results: The variability of </a:t>
            </a:r>
            <a:r>
              <a:rPr kumimoji="1" lang="en-US" altLang="zh-CN" dirty="0" smtClean="0"/>
              <a:t>line center</a:t>
            </a:r>
            <a:endParaRPr kumimoji="1"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8487" y="926658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High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weak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&lt;-500 km/s; log EW &lt; 2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Low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weak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&gt;=-500 km/s; log EW &lt; 2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Low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strong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&gt;=-500 km/s; log EW &gt;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752" y="3247141"/>
            <a:ext cx="3333695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Control sample: similar EW (or quasar luminosity) and z but with low </a:t>
            </a:r>
            <a:r>
              <a:rPr kumimoji="1" lang="en-US" altLang="zh-CN" sz="2000" dirty="0" err="1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blueshift</a:t>
            </a:r>
            <a:endParaRPr kumimoji="1" lang="zh-CN" altLang="en-US" sz="2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8" y="2865650"/>
            <a:ext cx="4914900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3044" y="5044434"/>
            <a:ext cx="3960956" cy="16312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Unlike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MgII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the control sample </a:t>
            </a:r>
          </a:p>
          <a:p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is more variable for CIV.</a:t>
            </a:r>
          </a:p>
          <a:p>
            <a:endParaRPr kumimoji="1" lang="en-US" altLang="zh-CN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kumimoji="1" lang="en-US" altLang="zh-CN" sz="2000" dirty="0">
                <a:latin typeface="Helvetica" charset="0"/>
                <a:ea typeface="Helvetica" charset="0"/>
                <a:cs typeface="Helvetica" charset="0"/>
              </a:rPr>
              <a:t>HIL gas and LIL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gas are different </a:t>
            </a:r>
          </a:p>
          <a:p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in terms of the kinematics.</a:t>
            </a:r>
            <a:endParaRPr kumimoji="1" lang="en-US" altLang="zh-CN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5835" y="177578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CIV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00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23927" y="900368"/>
            <a:ext cx="4824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High </a:t>
            </a:r>
            <a:r>
              <a:rPr lang="en-US" altLang="zh-CN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sources are more active </a:t>
            </a:r>
          </a:p>
          <a:p>
            <a:pPr algn="ctr"/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or more edge on (thereby have small line width, small MBH)?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Results: CIV </a:t>
            </a:r>
            <a:r>
              <a:rPr kumimoji="1" lang="en-US" altLang="zh-CN" dirty="0" err="1" smtClean="0"/>
              <a:t>blueshift</a:t>
            </a:r>
            <a:r>
              <a:rPr kumimoji="1" lang="en-US" altLang="zh-CN" dirty="0" smtClean="0"/>
              <a:t> vs quasar properties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95" y="2210813"/>
            <a:ext cx="5779687" cy="4383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908720"/>
            <a:ext cx="3333695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Control sample: similar EW (or quasar luminosity) and z but with low </a:t>
            </a:r>
            <a:r>
              <a:rPr kumimoji="1" lang="en-US" altLang="zh-CN" sz="2000" dirty="0" err="1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blueshift</a:t>
            </a:r>
            <a:endParaRPr kumimoji="1" lang="zh-CN" altLang="en-US" sz="2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908720"/>
            <a:ext cx="4824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High </a:t>
            </a:r>
            <a:r>
              <a:rPr lang="en-US" altLang="zh-CN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sources are </a:t>
            </a:r>
            <a:r>
              <a:rPr lang="en-US" altLang="zh-CN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more active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algn="ctr"/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or more edge on (thereby have small line width, small MBH)?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2118" y="2564904"/>
            <a:ext cx="3300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High </a:t>
            </a:r>
            <a:r>
              <a:rPr lang="en-US" altLang="zh-CN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sources </a:t>
            </a:r>
          </a:p>
          <a:p>
            <a:pPr algn="ctr"/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are l</a:t>
            </a:r>
            <a:r>
              <a:rPr lang="en-US" altLang="zh-CN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ess variable</a:t>
            </a:r>
            <a:endParaRPr lang="en-US" altLang="zh-C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942" y="6349914"/>
            <a:ext cx="557779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Log </a:t>
            </a:r>
            <a:r>
              <a:rPr kumimoji="1" lang="en-US" altLang="zh-CN" sz="2400" dirty="0" err="1" smtClean="0">
                <a:latin typeface="Helvetica" charset="0"/>
                <a:ea typeface="Helvetica" charset="0"/>
                <a:cs typeface="Helvetica" charset="0"/>
              </a:rPr>
              <a:t>Edd</a:t>
            </a:r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 ratio = log [ </a:t>
            </a:r>
            <a:r>
              <a:rPr kumimoji="1" lang="en-US" altLang="zh-CN" sz="2400" dirty="0" err="1" smtClean="0">
                <a:latin typeface="Helvetica" charset="0"/>
                <a:ea typeface="Helvetica" charset="0"/>
                <a:cs typeface="Helvetica" charset="0"/>
              </a:rPr>
              <a:t>Lbol</a:t>
            </a:r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 / MBH(</a:t>
            </a:r>
            <a:r>
              <a:rPr kumimoji="1" lang="en-US" altLang="zh-CN" sz="2400" dirty="0" err="1" smtClean="0">
                <a:latin typeface="Helvetica" charset="0"/>
                <a:ea typeface="Helvetica" charset="0"/>
                <a:cs typeface="Helvetica" charset="0"/>
              </a:rPr>
              <a:t>MgII</a:t>
            </a:r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) ]</a:t>
            </a:r>
            <a:endParaRPr kumimoji="1" lang="zh-CN" alt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59" y="2297120"/>
            <a:ext cx="5983357" cy="4541771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 bwMode="auto">
          <a:xfrm>
            <a:off x="4644008" y="1268760"/>
            <a:ext cx="864096" cy="360040"/>
          </a:xfrm>
          <a:prstGeom prst="mathMultiply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924252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CIV </a:t>
            </a:r>
            <a:r>
              <a:rPr kumimoji="1" lang="en-US" altLang="zh-CN" dirty="0" err="1" smtClean="0"/>
              <a:t>blueshift</a:t>
            </a:r>
            <a:r>
              <a:rPr kumimoji="1" lang="en-US" altLang="zh-CN" dirty="0" smtClean="0"/>
              <a:t>: the Eddington ratio scenario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391" y="980728"/>
                <a:ext cx="8064896" cy="5712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Char char="p"/>
                  <a:tabLst/>
                  <a:defRPr/>
                </a:pP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Higher Eddington ratio</a:t>
                </a:r>
              </a:p>
              <a:p>
                <a:pPr marL="9144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Disk is more stable (i.e., lower variability)</a:t>
                </a:r>
              </a:p>
              <a:p>
                <a:pPr marL="9144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Softer spectral energy distribution</a:t>
                </a:r>
              </a:p>
              <a:p>
                <a:pPr marL="1371600" lvl="2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More UV photons, less X-rays (i.e., more easily to drive wind)</a:t>
                </a:r>
              </a:p>
              <a:p>
                <a:pPr marL="1371600" lvl="2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More ~ </a:t>
                </a:r>
                <a:r>
                  <a:rPr kumimoji="1" lang="en-US" altLang="zh-CN" sz="3200" dirty="0" smtClean="0">
                    <a:solidFill>
                      <a:srgbClr val="00B050"/>
                    </a:solidFill>
                    <a:latin typeface="Helvetica" charset="0"/>
                    <a:ea typeface="Helvetica" charset="0"/>
                    <a:cs typeface="Helvetica" charset="0"/>
                  </a:rPr>
                  <a:t>10eV</a:t>
                </a: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 ionizing continuum, less ~ </a:t>
                </a:r>
                <a:r>
                  <a:rPr kumimoji="1" lang="en-US" altLang="zh-CN" sz="3200" dirty="0" smtClean="0">
                    <a:solidFill>
                      <a:srgbClr val="FF0000"/>
                    </a:solidFill>
                    <a:latin typeface="Helvetica" charset="0"/>
                    <a:ea typeface="Helvetica" charset="0"/>
                    <a:cs typeface="Helvetica" charset="0"/>
                  </a:rPr>
                  <a:t>50 eV </a:t>
                </a: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one (i.e., stronger </a:t>
                </a:r>
                <a:r>
                  <a:rPr kumimoji="1" lang="en-US" altLang="zh-CN" sz="3200" dirty="0" err="1" smtClean="0">
                    <a:solidFill>
                      <a:srgbClr val="00B050"/>
                    </a:solidFill>
                    <a:latin typeface="Helvetica" charset="0"/>
                    <a:ea typeface="Helvetica" charset="0"/>
                    <a:cs typeface="Helvetica" charset="0"/>
                  </a:rPr>
                  <a:t>MgII</a:t>
                </a: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, weaker </a:t>
                </a:r>
                <a:r>
                  <a:rPr kumimoji="1" lang="en-US" altLang="zh-CN" sz="3200" dirty="0" smtClean="0">
                    <a:solidFill>
                      <a:srgbClr val="FF0000"/>
                    </a:solidFill>
                    <a:latin typeface="Helvetica" charset="0"/>
                    <a:ea typeface="Helvetica" charset="0"/>
                    <a:cs typeface="Helvetica" charset="0"/>
                  </a:rPr>
                  <a:t>CIV</a:t>
                </a: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)</a:t>
                </a:r>
              </a:p>
              <a:p>
                <a:pPr marL="1371600" lvl="2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𝐵𝐿𝑅</m:t>
                        </m:r>
                      </m:sub>
                    </m:sSub>
                    <m:r>
                      <a:rPr kumimoji="1" lang="en-US" altLang="zh-CN" sz="32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~</m:t>
                    </m:r>
                    <m:sSubSup>
                      <m:sSubSupPr>
                        <m:ctrlP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𝑖𝑜𝑛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0.5</m:t>
                        </m:r>
                      </m:sup>
                    </m:sSubSup>
                    <m:r>
                      <a:rPr kumimoji="1" lang="en-US" altLang="zh-CN" sz="32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−−&gt;</m:t>
                    </m:r>
                    <m:sSubSup>
                      <m:sSubSupPr>
                        <m:ctrlP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𝑙𝑖𝑛𝑒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sz="32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~</m:t>
                    </m:r>
                    <m:f>
                      <m:fPr>
                        <m:ctrlP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𝑅</m:t>
                        </m:r>
                      </m:den>
                    </m:f>
                    <m:r>
                      <a:rPr kumimoji="1" lang="en-US" altLang="zh-CN" sz="3200" b="0" i="1" smtClean="0">
                        <a:latin typeface="Cambria Math" charset="0"/>
                        <a:ea typeface="Helvetica" charset="0"/>
                        <a:cs typeface="Helvetica" charset="0"/>
                      </a:rPr>
                      <m:t>~</m:t>
                    </m:r>
                    <m:sSubSup>
                      <m:sSubSupPr>
                        <m:ctrlP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𝑖𝑜𝑛</m:t>
                        </m:r>
                      </m:sub>
                      <m:sup>
                        <m:r>
                          <a:rPr kumimoji="1" lang="en-US" altLang="zh-CN" sz="3200" b="0" i="1" smtClean="0">
                            <a:latin typeface="Cambria Math" charset="0"/>
                            <a:ea typeface="Helvetica" charset="0"/>
                            <a:cs typeface="Helvetica" charset="0"/>
                          </a:rPr>
                          <m:t>−0.5</m:t>
                        </m:r>
                      </m:sup>
                    </m:sSubSup>
                  </m:oMath>
                </a14:m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 (i.e., broader CIV, narrower </a:t>
                </a:r>
                <a:r>
                  <a:rPr kumimoji="1" lang="en-US" altLang="zh-CN" sz="3200" dirty="0" err="1" smtClean="0">
                    <a:latin typeface="Helvetica" charset="0"/>
                    <a:ea typeface="Helvetica" charset="0"/>
                    <a:cs typeface="Helvetica" charset="0"/>
                  </a:rPr>
                  <a:t>MgII</a:t>
                </a:r>
                <a:r>
                  <a:rPr kumimoji="1" lang="en-US" altLang="zh-CN" sz="3200" dirty="0" smtClean="0">
                    <a:latin typeface="Helvetica" charset="0"/>
                    <a:ea typeface="Helvetica" charset="0"/>
                    <a:cs typeface="Helvetica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91" y="980728"/>
                <a:ext cx="8064896" cy="5712141"/>
              </a:xfrm>
              <a:prstGeom prst="rect">
                <a:avLst/>
              </a:prstGeom>
              <a:blipFill rotWithShape="0">
                <a:blip r:embed="rId2"/>
                <a:stretch>
                  <a:fillRect l="-1738" t="-1387" r="-3779" b="-2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84861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Helvetica" charset="0"/>
                <a:ea typeface="Helvetica" charset="0"/>
                <a:cs typeface="Helvetica" charset="0"/>
              </a:rPr>
              <a:t>Future </a:t>
            </a:r>
            <a:r>
              <a:rPr kumimoji="1" lang="en-US" altLang="zh-CN" dirty="0" smtClean="0">
                <a:latin typeface="Helvetica" charset="0"/>
                <a:ea typeface="Helvetica" charset="0"/>
                <a:cs typeface="Helvetica" charset="0"/>
              </a:rPr>
              <a:t>prospects</a:t>
            </a:r>
            <a:endParaRPr kumimoji="1" lang="zh-CN" altLang="en-US" dirty="0"/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4BC590D1-3D2F-4FB4-9431-D2011FA6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8" y="764704"/>
            <a:ext cx="8023015" cy="5947962"/>
          </a:xfrm>
          <a:prstGeom prst="rect">
            <a:avLst/>
          </a:prstGeom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xmlns="" id="{D4235C89-F394-4483-AF86-1FB7BDDC49DD}"/>
              </a:ext>
            </a:extLst>
          </p:cNvPr>
          <p:cNvSpPr txBox="1"/>
          <p:nvPr/>
        </p:nvSpPr>
        <p:spPr>
          <a:xfrm>
            <a:off x="736949" y="620689"/>
            <a:ext cx="781978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It’s vital to select a representative sample (i.e., covers the full CIV </a:t>
            </a:r>
            <a:r>
              <a:rPr lang="en-US" sz="36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 range) from future RM experiments, e.g., SDSS-RM, </a:t>
            </a:r>
            <a:r>
              <a:rPr lang="en-US" sz="3600" dirty="0" err="1" smtClean="0">
                <a:latin typeface="Helvetica" charset="0"/>
                <a:ea typeface="Helvetica" charset="0"/>
                <a:cs typeface="Helvetica" charset="0"/>
              </a:rPr>
              <a:t>OzDES</a:t>
            </a:r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-RM or PFS-RM. 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Helvetica" charset="0"/>
                <a:ea typeface="Helvetica" charset="0"/>
                <a:cs typeface="Helvetica" charset="0"/>
              </a:rPr>
              <a:t>Richards2011</a:t>
            </a:r>
            <a:endParaRPr kumimoji="1" lang="zh-CN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13191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Motivation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The importance of CIV </a:t>
            </a:r>
            <a:r>
              <a:rPr kumimoji="1" lang="en-US" altLang="zh-CN" sz="28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endParaRPr kumimoji="1" lang="en-US" altLang="zh-CN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The advantages of SDSS-RM</a:t>
            </a:r>
          </a:p>
          <a:p>
            <a:endParaRPr kumimoji="1" lang="en-US" altLang="zh-CN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Sample selection</a:t>
            </a:r>
          </a:p>
          <a:p>
            <a:endParaRPr kumimoji="1" lang="en-US" altLang="zh-CN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Results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HeII1640 vs CIV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8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 and line profile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The variability of </a:t>
            </a: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line center</a:t>
            </a:r>
            <a:endParaRPr kumimoji="1" lang="en-US" altLang="zh-CN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8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 and quasar properties</a:t>
            </a:r>
          </a:p>
          <a:p>
            <a:endParaRPr kumimoji="1" lang="en-US" altLang="zh-CN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58460902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6253" y="8126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Intrinsically X-ray weak quasars are extremely </a:t>
            </a:r>
            <a:r>
              <a:rPr kumimoji="1" lang="en-US" altLang="zh-CN" sz="2400" dirty="0" err="1" smtClean="0">
                <a:latin typeface="Helvetica" charset="0"/>
                <a:ea typeface="Helvetica" charset="0"/>
                <a:cs typeface="Helvetica" charset="0"/>
              </a:rPr>
              <a:t>blueshifted</a:t>
            </a:r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!!!</a:t>
            </a:r>
            <a:endParaRPr kumimoji="1" lang="zh-CN" alt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163" y="893028"/>
            <a:ext cx="4491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High-ionization lines (HILs, e.g., CIV) are systematically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blueshifted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with respect to low-ionization lines (LILs, e.g.,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MgII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).</a:t>
            </a:r>
            <a:endParaRPr kumimoji="1" lang="zh-CN" alt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kumimoji="1" lang="en-US" altLang="zh-CN" dirty="0" smtClean="0">
                <a:latin typeface="Helvetica" charset="0"/>
                <a:ea typeface="Helvetica" charset="0"/>
                <a:cs typeface="Helvetica" charset="0"/>
              </a:rPr>
              <a:t>Motivation: </a:t>
            </a:r>
            <a:r>
              <a:rPr kumimoji="1" lang="en-US" altLang="zh-CN" sz="2800" dirty="0">
                <a:latin typeface="Helvetica" charset="0"/>
                <a:ea typeface="Helvetica" charset="0"/>
                <a:cs typeface="Helvetica" charset="0"/>
              </a:rPr>
              <a:t>The importance of CIV </a:t>
            </a:r>
            <a:r>
              <a:rPr kumimoji="1" lang="en-US" altLang="zh-CN" sz="28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5741178" cy="4040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295" y="51035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Luo2015</a:t>
            </a:r>
            <a:endParaRPr kumimoji="1" lang="zh-CN" altLang="en-US" dirty="0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4BC590D1-3D2F-4FB4-9431-D2011FA6A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3" y="812612"/>
            <a:ext cx="8023015" cy="5947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6707" y="54729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Helvetica" charset="0"/>
                <a:ea typeface="Helvetica" charset="0"/>
                <a:cs typeface="Helvetica" charset="0"/>
              </a:rPr>
              <a:t>Richards2011</a:t>
            </a:r>
            <a:endParaRPr kumimoji="1" lang="zh-CN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xmlns="" id="{D9D3FE75-9E03-481C-97A0-40C4E4CAFD78}"/>
              </a:ext>
            </a:extLst>
          </p:cNvPr>
          <p:cNvSpPr txBox="1"/>
          <p:nvPr/>
        </p:nvSpPr>
        <p:spPr>
          <a:xfrm>
            <a:off x="1968086" y="5382093"/>
            <a:ext cx="267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Helvetica" charset="0"/>
                <a:ea typeface="Helvetica" charset="0"/>
                <a:cs typeface="Helvetica" charset="0"/>
              </a:rPr>
              <a:t>Blue: RM AGNs</a:t>
            </a: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xmlns="" id="{D4235C89-F394-4483-AF86-1FB7BDDC49DD}"/>
              </a:ext>
            </a:extLst>
          </p:cNvPr>
          <p:cNvSpPr txBox="1"/>
          <p:nvPr/>
        </p:nvSpPr>
        <p:spPr>
          <a:xfrm>
            <a:off x="2126559" y="2314732"/>
            <a:ext cx="504056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current RM sample is far from complete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. We can learn the possible bias from the CIV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37750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Helvetica" charset="0"/>
                <a:ea typeface="Helvetica" charset="0"/>
                <a:cs typeface="Helvetica" charset="0"/>
              </a:rPr>
              <a:t>Motivation: The </a:t>
            </a:r>
            <a:r>
              <a:rPr kumimoji="1" lang="en-US" altLang="zh-CN" dirty="0" smtClean="0">
                <a:latin typeface="Helvetica" charset="0"/>
                <a:ea typeface="Helvetica" charset="0"/>
                <a:cs typeface="Helvetica" charset="0"/>
              </a:rPr>
              <a:t>advantages of SDSS-RM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9" y="904764"/>
            <a:ext cx="7920880" cy="5940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635290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 S/N </a:t>
            </a:r>
            <a:r>
              <a:rPr lang="en-US" altLang="zh-CN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coadded</a:t>
            </a:r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spectra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51634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Helvetica" charset="0"/>
                <a:ea typeface="Helvetica" charset="0"/>
                <a:cs typeface="Helvetica" charset="0"/>
              </a:rPr>
              <a:t>Motivation: The advantages of SDSS-RM</a:t>
            </a:r>
            <a:endParaRPr kumimoji="1" lang="zh-CN" altLang="en-US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1" y="836712"/>
            <a:ext cx="7710415" cy="58229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4139952" y="1124744"/>
            <a:ext cx="1152128" cy="2160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830303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Sample selection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08920"/>
            <a:ext cx="4927600" cy="375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980728"/>
            <a:ext cx="3569344" cy="563231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Simultaneously measure CIV and </a:t>
            </a:r>
            <a:r>
              <a:rPr kumimoji="1" lang="en-US" altLang="zh-CN" sz="2400" dirty="0" err="1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MgII</a:t>
            </a:r>
            <a:r>
              <a:rPr kumimoji="1" lang="en-US" altLang="zh-CN" sz="2400" dirty="0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 (according to Shen2016, </a:t>
            </a:r>
            <a:r>
              <a:rPr kumimoji="1" lang="en-US" altLang="zh-CN" sz="2400" dirty="0" err="1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MgII</a:t>
            </a:r>
            <a:r>
              <a:rPr kumimoji="1" lang="en-US" altLang="zh-CN" sz="2400" dirty="0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 is the best practical redshift estimator for this redshift range)</a:t>
            </a:r>
          </a:p>
          <a:p>
            <a:pPr marL="342900" indent="-342900">
              <a:buFont typeface="Arial" charset="0"/>
              <a:buChar char="•"/>
            </a:pPr>
            <a:endParaRPr kumimoji="1" lang="en-US" altLang="zh-CN" sz="2400" dirty="0">
              <a:solidFill>
                <a:sysClr val="windowText" lastClr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362 quasars, </a:t>
            </a:r>
            <a:r>
              <a:rPr kumimoji="1" lang="en-US" altLang="zh-CN" sz="2400" dirty="0" err="1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Lbol</a:t>
            </a:r>
            <a:r>
              <a:rPr kumimoji="1" lang="en-US" altLang="zh-CN" sz="2400" dirty="0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 spans two orders of </a:t>
            </a:r>
            <a:r>
              <a:rPr kumimoji="1" lang="en-US" altLang="zh-CN" sz="2400" dirty="0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magnitude</a:t>
            </a:r>
          </a:p>
          <a:p>
            <a:pPr marL="342900" indent="-342900">
              <a:buFont typeface="Arial" charset="0"/>
              <a:buChar char="•"/>
            </a:pPr>
            <a:endParaRPr kumimoji="1" lang="en-US" altLang="zh-CN" sz="2400" dirty="0">
              <a:solidFill>
                <a:sysClr val="windowText" lastClr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smtClea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rPr>
              <a:t>Measured line center and other quasar properties</a:t>
            </a:r>
            <a:endParaRPr kumimoji="1" lang="zh-CN" altLang="en-US" sz="2400" dirty="0">
              <a:solidFill>
                <a:sysClr val="windowText" lastClr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51538"/>
            <a:ext cx="2035858" cy="1626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851537"/>
            <a:ext cx="1971030" cy="1626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76273"/>
            <a:ext cx="490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Parent sample: SDSS-RM</a:t>
            </a:r>
            <a:endParaRPr kumimoji="1" lang="zh-CN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321604"/>
            <a:ext cx="139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AEGIS</a:t>
            </a:r>
            <a:endParaRPr kumimoji="1" lang="zh-CN" altLang="en-US" sz="28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96" y="2800070"/>
            <a:ext cx="4927600" cy="389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7" y="5733256"/>
            <a:ext cx="13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Grier+2017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25787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Results: </a:t>
            </a:r>
            <a:r>
              <a:rPr kumimoji="1" lang="en-US" altLang="zh-CN" dirty="0" err="1" smtClean="0"/>
              <a:t>HeII</a:t>
            </a:r>
            <a:r>
              <a:rPr kumimoji="1" lang="en-US" altLang="zh-CN" dirty="0" smtClean="0"/>
              <a:t> vs CIV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843887"/>
            <a:ext cx="568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Helvetica" charset="0"/>
                <a:ea typeface="Helvetica" charset="0"/>
                <a:cs typeface="Helvetica" charset="0"/>
              </a:rPr>
              <a:t>Offset velocity with respect to </a:t>
            </a:r>
            <a:r>
              <a:rPr kumimoji="1" lang="en-US" altLang="zh-CN" sz="2800" dirty="0" err="1" smtClean="0">
                <a:latin typeface="Helvetica" charset="0"/>
                <a:ea typeface="Helvetica" charset="0"/>
                <a:cs typeface="Helvetica" charset="0"/>
              </a:rPr>
              <a:t>MgII</a:t>
            </a:r>
            <a:endParaRPr kumimoji="1" lang="zh-CN" alt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32" y="1436824"/>
            <a:ext cx="5998345" cy="454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7766" y="168606"/>
            <a:ext cx="401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Negative value indicates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endParaRPr kumimoji="1" lang="zh-CN" alt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907" y="1398219"/>
            <a:ext cx="6411393" cy="4621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490" y="1453985"/>
            <a:ext cx="6384698" cy="489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0323" y="635002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HeII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blueshift</a:t>
            </a:r>
            <a:r>
              <a:rPr kumimoji="1" lang="en-US" altLang="zh-CN" dirty="0" smtClean="0"/>
              <a:t> and CIV </a:t>
            </a:r>
            <a:r>
              <a:rPr kumimoji="1" lang="en-US" altLang="zh-CN" dirty="0" err="1" smtClean="0"/>
              <a:t>blueshift</a:t>
            </a:r>
            <a:r>
              <a:rPr kumimoji="1" lang="en-US" altLang="zh-CN" dirty="0" smtClean="0"/>
              <a:t> are correlated</a:t>
            </a:r>
            <a:endParaRPr kumimoji="1"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9327" y="1349150"/>
            <a:ext cx="633670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High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weak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&lt;-500 km/s; log EW &lt; 2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Low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weak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&gt;=-500 km/s; log EW &lt; 2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Low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strong line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CIV </a:t>
            </a:r>
            <a:r>
              <a:rPr kumimoji="1" lang="en-US" altLang="zh-CN" sz="20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000" dirty="0" smtClean="0">
                <a:latin typeface="Helvetica" charset="0"/>
                <a:ea typeface="Helvetica" charset="0"/>
                <a:cs typeface="Helvetica" charset="0"/>
              </a:rPr>
              <a:t> &gt;=-500 km/s; log EW &gt; 2</a:t>
            </a:r>
          </a:p>
        </p:txBody>
      </p:sp>
    </p:spTree>
    <p:extLst>
      <p:ext uri="{BB962C8B-B14F-4D97-AF65-F5344CB8AC3E}">
        <p14:creationId xmlns:p14="http://schemas.microsoft.com/office/powerpoint/2010/main" val="184496808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Results: </a:t>
            </a:r>
            <a:r>
              <a:rPr kumimoji="1" lang="en-US" altLang="zh-CN" dirty="0" err="1"/>
              <a:t>HeII</a:t>
            </a:r>
            <a:r>
              <a:rPr kumimoji="1" lang="en-US" altLang="zh-CN" dirty="0"/>
              <a:t> vs CIV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25" y="859175"/>
            <a:ext cx="5338025" cy="37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3767" y="436023"/>
                <a:ext cx="47863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</a:rPr>
                        <m:t>𝐸𝑊</m:t>
                      </m:r>
                      <m:r>
                        <a:rPr kumimoji="1" lang="en-US" altLang="zh-CN" sz="24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charset="0"/>
                        </a:rPr>
                        <m:t>𝑐𝑜𝑣𝑒𝑟𝑖𝑛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𝑓𝑎𝑐𝑡𝑜𝑟</m:t>
                      </m:r>
                      <m:r>
                        <a:rPr kumimoji="1" lang="en-US" altLang="zh-CN" sz="2400" b="0" i="1" smtClean="0">
                          <a:latin typeface="Cambria Math" charset="0"/>
                        </a:rPr>
                        <m:t>∗</m:t>
                      </m:r>
                      <m:r>
                        <a:rPr kumimoji="1" lang="en-US" altLang="zh-CN" sz="2400" b="0" i="1" smtClean="0">
                          <a:latin typeface="Cambria Math" charset="0"/>
                        </a:rPr>
                        <m:t>𝐿𝑖𝑜𝑛</m:t>
                      </m:r>
                      <m:r>
                        <a:rPr kumimoji="1" lang="en-US" altLang="zh-CN" sz="2400" b="0" i="1" smtClean="0">
                          <a:latin typeface="Cambria Math" charset="0"/>
                        </a:rPr>
                        <m:t>/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𝑈𝑉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67" y="436023"/>
                <a:ext cx="478638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74" r="-510" b="-3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3528" y="4675866"/>
            <a:ext cx="8646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Lion(10eV)/Lion(50eV) increases (i.e., softer SED) with CIV </a:t>
            </a:r>
            <a:r>
              <a:rPr kumimoji="1" lang="en-US" altLang="zh-CN" sz="24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endParaRPr kumimoji="1" lang="en-US" altLang="zh-CN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endParaRPr kumimoji="1" lang="en-US" altLang="zh-CN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err="1" smtClean="0">
                <a:latin typeface="Helvetica" charset="0"/>
                <a:ea typeface="Helvetica" charset="0"/>
                <a:cs typeface="Helvetica" charset="0"/>
              </a:rPr>
              <a:t>Covering_factor</a:t>
            </a:r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(LIL)/</a:t>
            </a:r>
            <a:r>
              <a:rPr kumimoji="1" lang="en-US" altLang="zh-CN" sz="2400" dirty="0" err="1" smtClean="0">
                <a:latin typeface="Helvetica" charset="0"/>
                <a:ea typeface="Helvetica" charset="0"/>
                <a:cs typeface="Helvetica" charset="0"/>
              </a:rPr>
              <a:t>Covering_factor</a:t>
            </a:r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(HIL) increases with CIV </a:t>
            </a:r>
            <a:r>
              <a:rPr kumimoji="1" lang="en-US" altLang="zh-CN" sz="2400" dirty="0" err="1" smtClean="0">
                <a:latin typeface="Helvetica" charset="0"/>
                <a:ea typeface="Helvetica" charset="0"/>
                <a:cs typeface="Helvetica" charset="0"/>
              </a:rPr>
              <a:t>blueshift</a:t>
            </a:r>
            <a:r>
              <a:rPr kumimoji="1" lang="en-US" altLang="zh-CN" sz="24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endParaRPr kumimoji="1" lang="zh-CN" alt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859175"/>
            <a:ext cx="3308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p"/>
            </a:pPr>
            <a:r>
              <a:rPr kumimoji="1" lang="en-US" altLang="zh-CN" dirty="0" smtClean="0"/>
              <a:t>The ratio of CIV EW to </a:t>
            </a:r>
            <a:r>
              <a:rPr kumimoji="1" lang="en-US" altLang="zh-CN" dirty="0" err="1" smtClean="0"/>
              <a:t>HeII</a:t>
            </a:r>
            <a:r>
              <a:rPr kumimoji="1" lang="en-US" altLang="zh-CN" dirty="0" smtClean="0"/>
              <a:t> EW does not depend on </a:t>
            </a:r>
            <a:r>
              <a:rPr kumimoji="1" lang="en-US" altLang="zh-CN" dirty="0" err="1" smtClean="0"/>
              <a:t>blueshift</a:t>
            </a:r>
            <a:r>
              <a:rPr kumimoji="1" lang="en-US" altLang="zh-CN" dirty="0" smtClean="0"/>
              <a:t> (both CIV and </a:t>
            </a:r>
            <a:r>
              <a:rPr kumimoji="1" lang="en-US" altLang="zh-CN" dirty="0" err="1" smtClean="0"/>
              <a:t>HeII</a:t>
            </a:r>
            <a:r>
              <a:rPr kumimoji="1" lang="en-US" altLang="zh-CN" dirty="0" smtClean="0"/>
              <a:t> are HILs);</a:t>
            </a:r>
          </a:p>
          <a:p>
            <a:pPr marL="285750" indent="-285750">
              <a:buFont typeface="Wingdings" charset="2"/>
              <a:buChar char="p"/>
            </a:pPr>
            <a:endParaRPr kumimoji="1" lang="en-US" altLang="zh-CN" dirty="0"/>
          </a:p>
          <a:p>
            <a:pPr marL="285750" indent="-285750">
              <a:buFont typeface="Wingdings" charset="2"/>
              <a:buChar char="p"/>
            </a:pPr>
            <a:r>
              <a:rPr kumimoji="1" lang="en-US" altLang="zh-CN" dirty="0" smtClean="0"/>
              <a:t>The ratio of </a:t>
            </a:r>
            <a:r>
              <a:rPr kumimoji="1" lang="en-US" altLang="zh-CN" dirty="0" err="1" smtClean="0"/>
              <a:t>MgII</a:t>
            </a:r>
            <a:r>
              <a:rPr kumimoji="1" lang="en-US" altLang="zh-CN" dirty="0" smtClean="0"/>
              <a:t> EW to CIV EW increases with </a:t>
            </a:r>
            <a:r>
              <a:rPr kumimoji="1" lang="en-US" altLang="zh-CN" dirty="0" err="1" smtClean="0"/>
              <a:t>blueshift</a:t>
            </a:r>
            <a:r>
              <a:rPr kumimoji="1" lang="en-US" altLang="zh-CN" dirty="0" smtClean="0"/>
              <a:t> (i.e., for high-</a:t>
            </a:r>
            <a:r>
              <a:rPr kumimoji="1" lang="en-US" altLang="zh-CN" dirty="0" err="1" smtClean="0"/>
              <a:t>blueshift</a:t>
            </a:r>
            <a:r>
              <a:rPr kumimoji="1" lang="en-US" altLang="zh-CN" dirty="0" smtClean="0"/>
              <a:t> sources, HILs, e.g., CIV, are preferentially suppressed)</a:t>
            </a:r>
          </a:p>
          <a:p>
            <a:pPr marL="285750" indent="-285750">
              <a:buFont typeface="Wingdings" charset="2"/>
              <a:buChar char="p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279009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Results: CIV </a:t>
            </a:r>
            <a:r>
              <a:rPr kumimoji="1" lang="en-US" altLang="zh-CN" dirty="0" err="1" smtClean="0"/>
              <a:t>blueshift</a:t>
            </a:r>
            <a:r>
              <a:rPr kumimoji="1" lang="en-US" altLang="zh-CN" dirty="0" smtClean="0"/>
              <a:t> and line profile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36" y="1196752"/>
            <a:ext cx="6365605" cy="4778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34" y="781413"/>
            <a:ext cx="7272808" cy="5608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781413"/>
            <a:ext cx="730680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charset="2"/>
              <a:buChar char="p"/>
            </a:pPr>
            <a:r>
              <a:rPr lang="en-US" altLang="zh-CN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MBH(CIV) is a biased estimator</a:t>
            </a:r>
          </a:p>
          <a:p>
            <a:pPr marL="457200" indent="-457200" algn="ctr">
              <a:buFont typeface="Wingdings" charset="2"/>
              <a:buChar char="p"/>
            </a:pPr>
            <a:r>
              <a:rPr lang="en-US" altLang="zh-C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Can be corrected using these correlations</a:t>
            </a:r>
            <a:endParaRPr lang="en-US" altLang="zh-C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8248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ends">
  <a:themeElements>
    <a:clrScheme name="自定义 1">
      <a:dk1>
        <a:srgbClr val="000000"/>
      </a:dk1>
      <a:lt1>
        <a:srgbClr val="FFFFFF"/>
      </a:lt1>
      <a:dk2>
        <a:srgbClr val="FF0000"/>
      </a:dk2>
      <a:lt2>
        <a:srgbClr val="33CC33"/>
      </a:lt2>
      <a:accent1>
        <a:srgbClr val="A50021"/>
      </a:accent1>
      <a:accent2>
        <a:srgbClr val="FF6600"/>
      </a:accent2>
      <a:accent3>
        <a:srgbClr val="FFFFFF"/>
      </a:accent3>
      <a:accent4>
        <a:srgbClr val="000000"/>
      </a:accent4>
      <a:accent5>
        <a:srgbClr val="CFAAAB"/>
      </a:accent5>
      <a:accent6>
        <a:srgbClr val="E75C00"/>
      </a:accent6>
      <a:hlink>
        <a:srgbClr val="0000CC"/>
      </a:hlink>
      <a:folHlink>
        <a:srgbClr val="009900"/>
      </a:folHlink>
    </a:clrScheme>
    <a:fontScheme name="自定义 1">
      <a:majorFont>
        <a:latin typeface="Times"/>
        <a:ea typeface="华文楷体"/>
        <a:cs typeface=""/>
      </a:majorFont>
      <a:minorFont>
        <a:latin typeface="Times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2346"/>
          </a:buClr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2346"/>
          </a:buClr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17398</TotalTime>
  <Words>807</Words>
  <Application>Microsoft Macintosh PowerPoint</Application>
  <PresentationFormat>On-screen Show (4:3)</PresentationFormat>
  <Paragraphs>106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 Black</vt:lpstr>
      <vt:lpstr>Calibri</vt:lpstr>
      <vt:lpstr>Cambria Math</vt:lpstr>
      <vt:lpstr>Helvetica</vt:lpstr>
      <vt:lpstr>Tahoma</vt:lpstr>
      <vt:lpstr>Times</vt:lpstr>
      <vt:lpstr>Times New Roman</vt:lpstr>
      <vt:lpstr>Wingdings</vt:lpstr>
      <vt:lpstr>华文楷体</vt:lpstr>
      <vt:lpstr>宋体</vt:lpstr>
      <vt:lpstr>隶书</vt:lpstr>
      <vt:lpstr>黑体</vt:lpstr>
      <vt:lpstr>Arial</vt:lpstr>
      <vt:lpstr>Blends</vt:lpstr>
      <vt:lpstr>The CIV Blueshift, its Variability, and its Dependence Upon Quasar Properties: Insights from SDSS-RM</vt:lpstr>
      <vt:lpstr>Outline</vt:lpstr>
      <vt:lpstr>Motivation: The importance of CIV blueshift</vt:lpstr>
      <vt:lpstr>Motivation: The advantages of SDSS-RM</vt:lpstr>
      <vt:lpstr>Motivation: The advantages of SDSS-RM</vt:lpstr>
      <vt:lpstr>Sample selection</vt:lpstr>
      <vt:lpstr>Results: HeII vs CIV</vt:lpstr>
      <vt:lpstr>Results: HeII vs CIV</vt:lpstr>
      <vt:lpstr>Results: CIV blueshift and line profile</vt:lpstr>
      <vt:lpstr>Results: The variability of CIV blueshift</vt:lpstr>
      <vt:lpstr>Results: The variability of CIV blueshift</vt:lpstr>
      <vt:lpstr>Results: The variability of line center</vt:lpstr>
      <vt:lpstr>Results: The variability of line center</vt:lpstr>
      <vt:lpstr>Results: CIV blueshift vs quasar properties</vt:lpstr>
      <vt:lpstr>CIV blueshift: the Eddington ratio scenario</vt:lpstr>
      <vt:lpstr>Future prospects</vt:lpstr>
    </vt:vector>
  </TitlesOfParts>
  <Manager/>
  <Company/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/>
  <cp:keywords/>
  <dc:description/>
  <cp:lastModifiedBy>Mouyuan Sun</cp:lastModifiedBy>
  <cp:revision>1264</cp:revision>
  <dcterms:created xsi:type="dcterms:W3CDTF">2013-07-09T09:39:13Z</dcterms:created>
  <dcterms:modified xsi:type="dcterms:W3CDTF">2017-12-05T00:32:22Z</dcterms:modified>
  <cp:category/>
</cp:coreProperties>
</file>