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56" r:id="rId2"/>
    <p:sldId id="289" r:id="rId3"/>
    <p:sldId id="275" r:id="rId4"/>
    <p:sldId id="277" r:id="rId5"/>
    <p:sldId id="278" r:id="rId6"/>
    <p:sldId id="290" r:id="rId7"/>
    <p:sldId id="259" r:id="rId8"/>
    <p:sldId id="260" r:id="rId9"/>
    <p:sldId id="262" r:id="rId10"/>
    <p:sldId id="280" r:id="rId11"/>
    <p:sldId id="295" r:id="rId12"/>
    <p:sldId id="297" r:id="rId13"/>
    <p:sldId id="282" r:id="rId14"/>
    <p:sldId id="283" r:id="rId15"/>
    <p:sldId id="267" r:id="rId16"/>
    <p:sldId id="286" r:id="rId17"/>
    <p:sldId id="299" r:id="rId18"/>
    <p:sldId id="268" r:id="rId19"/>
    <p:sldId id="269" r:id="rId20"/>
    <p:sldId id="270" r:id="rId21"/>
    <p:sldId id="300" r:id="rId22"/>
    <p:sldId id="288" r:id="rId23"/>
    <p:sldId id="287" r:id="rId24"/>
    <p:sldId id="293"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5493"/>
    <a:srgbClr val="0077FE"/>
    <a:srgbClr val="FF9300"/>
    <a:srgbClr val="7A7CFF"/>
    <a:srgbClr val="D883FF"/>
    <a:srgbClr val="FF40FF"/>
    <a:srgbClr val="0096FF"/>
    <a:srgbClr val="FFBB19"/>
    <a:srgbClr val="9097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39"/>
    <p:restoredTop sz="73826"/>
  </p:normalViewPr>
  <p:slideViewPr>
    <p:cSldViewPr snapToGrid="0" snapToObjects="1">
      <p:cViewPr>
        <p:scale>
          <a:sx n="70" d="100"/>
          <a:sy n="70" d="100"/>
        </p:scale>
        <p:origin x="2480" y="320"/>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33CE26-1EA2-D643-9299-ABC7044A78AF}" type="datetimeFigureOut">
              <a:rPr lang="en-US" smtClean="0"/>
              <a:t>12/5/17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B7BCD-E9EB-504B-8709-B4688CA7B407}" type="slidenum">
              <a:rPr lang="en-US" smtClean="0"/>
              <a:t>‹#›</a:t>
            </a:fld>
            <a:endParaRPr lang="en-US"/>
          </a:p>
        </p:txBody>
      </p:sp>
    </p:spTree>
    <p:extLst>
      <p:ext uri="{BB962C8B-B14F-4D97-AF65-F5344CB8AC3E}">
        <p14:creationId xmlns:p14="http://schemas.microsoft.com/office/powerpoint/2010/main" val="951381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(18, 18)</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Good morning.</a:t>
            </a:r>
            <a:r>
              <a:rPr lang="ko-KR" altLang="en-US" sz="1200" kern="120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I’m </a:t>
            </a:r>
            <a:r>
              <a:rPr lang="en-US" altLang="ko-KR" sz="1200" kern="1200" dirty="0" err="1" smtClean="0">
                <a:solidFill>
                  <a:schemeClr val="tx1"/>
                </a:solidFill>
                <a:effectLst/>
                <a:latin typeface="+mn-lt"/>
                <a:ea typeface="+mn-ea"/>
                <a:cs typeface="+mn-cs"/>
              </a:rPr>
              <a:t>Daeun</a:t>
            </a:r>
            <a:r>
              <a:rPr lang="en-US" altLang="ko-KR" sz="1200" kern="1200" dirty="0" smtClean="0">
                <a:solidFill>
                  <a:schemeClr val="tx1"/>
                </a:solidFill>
                <a:effectLst/>
                <a:latin typeface="+mn-lt"/>
                <a:ea typeface="+mn-ea"/>
                <a:cs typeface="+mn-cs"/>
              </a:rPr>
              <a:t> Kang who are working on the master’s degree in SNU of Korea.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I</a:t>
            </a:r>
            <a:r>
              <a:rPr lang="en-US" altLang="ko-KR" sz="1200" kern="1200" baseline="0" dirty="0" smtClean="0">
                <a:solidFill>
                  <a:schemeClr val="tx1"/>
                </a:solidFill>
                <a:effectLst/>
                <a:latin typeface="+mn-lt"/>
                <a:ea typeface="+mn-ea"/>
                <a:cs typeface="+mn-cs"/>
              </a:rPr>
              <a:t> want to say</a:t>
            </a:r>
            <a:r>
              <a:rPr lang="en-US" altLang="ko-KR" sz="1200" kern="1200" dirty="0" smtClean="0">
                <a:solidFill>
                  <a:schemeClr val="tx1"/>
                </a:solidFill>
                <a:effectLst/>
                <a:latin typeface="+mn-lt"/>
                <a:ea typeface="+mn-ea"/>
                <a:cs typeface="+mn-cs"/>
              </a:rPr>
              <a:t> Thank you for giving me a great opportunity to present a talk here.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Today I’ll talk about the </a:t>
            </a:r>
            <a:r>
              <a:rPr lang="en-US" altLang="ko-KR" sz="1200" kern="1200" dirty="0" err="1" smtClean="0">
                <a:solidFill>
                  <a:schemeClr val="tx1"/>
                </a:solidFill>
                <a:effectLst/>
                <a:latin typeface="+mn-lt"/>
                <a:ea typeface="+mn-ea"/>
                <a:cs typeface="+mn-cs"/>
              </a:rPr>
              <a:t>kinematically</a:t>
            </a:r>
            <a:r>
              <a:rPr lang="en-US" altLang="ko-KR" sz="1200" kern="1200" dirty="0" smtClean="0">
                <a:solidFill>
                  <a:schemeClr val="tx1"/>
                </a:solidFill>
                <a:effectLst/>
                <a:latin typeface="+mn-lt"/>
                <a:ea typeface="+mn-ea"/>
                <a:cs typeface="+mn-cs"/>
              </a:rPr>
              <a:t> defined size of an area where ionized gas suffers from AGN driven outflows. </a:t>
            </a:r>
          </a:p>
        </p:txBody>
      </p:sp>
      <p:sp>
        <p:nvSpPr>
          <p:cNvPr id="4" name="Slide Number Placeholder 3"/>
          <p:cNvSpPr>
            <a:spLocks noGrp="1"/>
          </p:cNvSpPr>
          <p:nvPr>
            <p:ph type="sldNum" sz="quarter" idx="10"/>
          </p:nvPr>
        </p:nvSpPr>
        <p:spPr/>
        <p:txBody>
          <a:bodyPr/>
          <a:lstStyle/>
          <a:p>
            <a:fld id="{A8FB7BCD-E9EB-504B-8709-B4688CA7B407}" type="slidenum">
              <a:rPr lang="en-US" smtClean="0"/>
              <a:t>1</a:t>
            </a:fld>
            <a:endParaRPr lang="en-US"/>
          </a:p>
        </p:txBody>
      </p:sp>
    </p:spTree>
    <p:extLst>
      <p:ext uri="{BB962C8B-B14F-4D97-AF65-F5344CB8AC3E}">
        <p14:creationId xmlns:p14="http://schemas.microsoft.com/office/powerpoint/2010/main" val="185343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Based on these trends, we define the outflow existing region using the velocity dispersion [OIII] as an outflow tracer.</a:t>
            </a:r>
          </a:p>
          <a:p>
            <a:r>
              <a:rPr lang="en-US" altLang="ko-KR" sz="1200" kern="1200" dirty="0" smtClean="0">
                <a:solidFill>
                  <a:schemeClr val="tx1"/>
                </a:solidFill>
                <a:effectLst/>
                <a:latin typeface="+mn-lt"/>
                <a:ea typeface="+mn-ea"/>
                <a:cs typeface="+mn-cs"/>
              </a:rPr>
              <a:t> Though the velocity shift also showed the decrement in the previous slide, we chose the velocity dispersion since our samples are all Type 2 AGNs. Type 2 AGNs usually show weak velocity shift due to the projection effect.</a:t>
            </a:r>
          </a:p>
          <a:p>
            <a:r>
              <a:rPr lang="en-US" altLang="ko-KR" sz="1200" kern="1200" dirty="0" smtClean="0">
                <a:solidFill>
                  <a:schemeClr val="tx1"/>
                </a:solidFill>
                <a:effectLst/>
                <a:latin typeface="+mn-lt"/>
                <a:ea typeface="+mn-ea"/>
                <a:cs typeface="+mn-cs"/>
              </a:rPr>
              <a:t>So, we define the outflow existing area where velocity dispersion of the [OIII] is on average larger than stellar velocity dispersion.</a:t>
            </a:r>
          </a:p>
          <a:p>
            <a:endParaRPr lang="en-US" altLang="ko-KR" sz="1200" kern="1200" dirty="0" smtClean="0">
              <a:solidFill>
                <a:schemeClr val="tx1"/>
              </a:solidFill>
              <a:effectLst/>
              <a:latin typeface="+mn-lt"/>
              <a:ea typeface="+mn-ea"/>
              <a:cs typeface="+mn-cs"/>
            </a:endParaRPr>
          </a:p>
          <a:p>
            <a:endParaRPr lang="en-US" altLang="ko-KR" sz="1200" kern="1200" dirty="0" smtClean="0">
              <a:solidFill>
                <a:schemeClr val="tx1"/>
              </a:solidFill>
              <a:effectLst/>
              <a:latin typeface="+mn-lt"/>
              <a:ea typeface="+mn-ea"/>
              <a:cs typeface="+mn-cs"/>
            </a:endParaRPr>
          </a:p>
          <a:p>
            <a:endParaRPr lang="en-US" altLang="ko-KR" sz="1200" kern="1200" dirty="0" smtClean="0">
              <a:solidFill>
                <a:schemeClr val="tx1"/>
              </a:solidFill>
              <a:effectLst/>
              <a:latin typeface="+mn-lt"/>
              <a:ea typeface="+mn-ea"/>
              <a:cs typeface="+mn-cs"/>
            </a:endParaRPr>
          </a:p>
          <a:p>
            <a:endParaRPr lang="en-US" altLang="ko-KR" sz="1200" kern="1200" dirty="0" smtClean="0">
              <a:solidFill>
                <a:schemeClr val="tx1"/>
              </a:solidFill>
              <a:effectLst/>
              <a:latin typeface="+mn-lt"/>
              <a:ea typeface="+mn-ea"/>
              <a:cs typeface="+mn-cs"/>
            </a:endParaRPr>
          </a:p>
          <a:p>
            <a:endParaRPr lang="en-US" altLang="ko-KR" sz="1200" kern="1200" dirty="0" smtClean="0">
              <a:solidFill>
                <a:schemeClr val="tx1"/>
              </a:solidFill>
              <a:effectLst/>
              <a:latin typeface="+mn-lt"/>
              <a:ea typeface="+mn-ea"/>
              <a:cs typeface="+mn-cs"/>
            </a:endParaRPr>
          </a:p>
          <a:p>
            <a:endParaRPr lang="en-US" altLang="ko-KR" sz="1200" kern="1200" dirty="0" smtClean="0">
              <a:solidFill>
                <a:schemeClr val="tx1"/>
              </a:solidFill>
              <a:effectLst/>
              <a:latin typeface="+mn-lt"/>
              <a:ea typeface="+mn-ea"/>
              <a:cs typeface="+mn-cs"/>
            </a:endParaRPr>
          </a:p>
          <a:p>
            <a:r>
              <a:rPr lang="en-US" altLang="ko-KR" sz="1200" kern="1200" dirty="0" smtClean="0">
                <a:solidFill>
                  <a:schemeClr val="tx1"/>
                </a:solidFill>
                <a:effectLst/>
                <a:latin typeface="+mn-lt"/>
                <a:ea typeface="+mn-ea"/>
                <a:cs typeface="+mn-cs"/>
              </a:rPr>
              <a:t>This figure shows a decreasing radial profile of the velocity dispersion of [OIII] divided by the stellar velocity dispersion. In this study, we used stellar velocity dispersion measured from SDSS spectra, which means stellar velocity dispersion is constant for each galaxy regardless of the distance of each </a:t>
            </a:r>
            <a:r>
              <a:rPr lang="en-US" altLang="ko-KR" sz="1200" kern="1200" dirty="0" err="1" smtClean="0">
                <a:solidFill>
                  <a:schemeClr val="tx1"/>
                </a:solidFill>
                <a:effectLst/>
                <a:latin typeface="+mn-lt"/>
                <a:ea typeface="+mn-ea"/>
                <a:cs typeface="+mn-cs"/>
              </a:rPr>
              <a:t>spaxel</a:t>
            </a:r>
            <a:r>
              <a:rPr lang="en-US" altLang="ko-KR" sz="1200" kern="1200" dirty="0" smtClean="0">
                <a:solidFill>
                  <a:schemeClr val="tx1"/>
                </a:solidFill>
                <a:effectLst/>
                <a:latin typeface="+mn-lt"/>
                <a:ea typeface="+mn-ea"/>
                <a:cs typeface="+mn-cs"/>
              </a:rPr>
              <a:t>.</a:t>
            </a:r>
          </a:p>
          <a:p>
            <a:endParaRPr lang="en-US" altLang="ko-KR" sz="1200" kern="1200" dirty="0" smtClean="0">
              <a:solidFill>
                <a:schemeClr val="tx1"/>
              </a:solidFill>
              <a:effectLst/>
              <a:latin typeface="+mn-lt"/>
              <a:ea typeface="+mn-ea"/>
              <a:cs typeface="+mn-cs"/>
            </a:endParaRPr>
          </a:p>
          <a:p>
            <a:r>
              <a:rPr lang="en-US" altLang="ko-KR" sz="1200" kern="1200" dirty="0" smtClean="0">
                <a:solidFill>
                  <a:schemeClr val="tx1"/>
                </a:solidFill>
                <a:effectLst/>
                <a:latin typeface="+mn-lt"/>
                <a:ea typeface="+mn-ea"/>
                <a:cs typeface="+mn-cs"/>
              </a:rPr>
              <a:t>Blue filled circles show the weighted average values in each distance bin. Light blue circles behind the blue one shows the values of each </a:t>
            </a:r>
            <a:r>
              <a:rPr lang="en-US" altLang="ko-KR" sz="1200" kern="1200" dirty="0" err="1" smtClean="0">
                <a:solidFill>
                  <a:schemeClr val="tx1"/>
                </a:solidFill>
                <a:effectLst/>
                <a:latin typeface="+mn-lt"/>
                <a:ea typeface="+mn-ea"/>
                <a:cs typeface="+mn-cs"/>
              </a:rPr>
              <a:t>spaxel</a:t>
            </a:r>
            <a:r>
              <a:rPr lang="en-US" altLang="ko-KR" sz="1200" kern="1200" dirty="0" smtClean="0">
                <a:solidFill>
                  <a:schemeClr val="tx1"/>
                </a:solidFill>
                <a:effectLst/>
                <a:latin typeface="+mn-lt"/>
                <a:ea typeface="+mn-ea"/>
                <a:cs typeface="+mn-cs"/>
              </a:rPr>
              <a:t>.</a:t>
            </a:r>
          </a:p>
          <a:p>
            <a:r>
              <a:rPr lang="en-US" altLang="ko-KR" sz="1200" kern="1200" dirty="0" smtClean="0">
                <a:solidFill>
                  <a:schemeClr val="tx1"/>
                </a:solidFill>
                <a:effectLst/>
                <a:latin typeface="+mn-lt"/>
                <a:ea typeface="+mn-ea"/>
                <a:cs typeface="+mn-cs"/>
              </a:rPr>
              <a:t>This dashed line shows the kinematic size where the [OIII] velocity dispersion becomes equal to stellar velocity dispersion. </a:t>
            </a:r>
          </a:p>
          <a:p>
            <a:r>
              <a:rPr lang="en-US" altLang="ko-KR" sz="1200" kern="1200" dirty="0" smtClean="0">
                <a:solidFill>
                  <a:schemeClr val="tx1"/>
                </a:solidFill>
                <a:effectLst/>
                <a:latin typeface="+mn-lt"/>
                <a:ea typeface="+mn-ea"/>
                <a:cs typeface="+mn-cs"/>
              </a:rPr>
              <a:t>That green box which shows the average uncertainty of the [OIII] over stellar velocity dispersion is used to calculate the uncertainty of kinematic size. We defined 1 sigma error as a standard deviation of data points inside the green box. </a:t>
            </a:r>
          </a:p>
          <a:p>
            <a:r>
              <a:rPr lang="en-US" altLang="ko-KR" sz="1200" kern="1200" dirty="0" smtClean="0">
                <a:solidFill>
                  <a:schemeClr val="tx1"/>
                </a:solidFill>
                <a:effectLst/>
                <a:latin typeface="+mn-lt"/>
                <a:ea typeface="+mn-ea"/>
                <a:cs typeface="+mn-cs"/>
              </a:rPr>
              <a:t>Measured size and error are written at upper right side here, in </a:t>
            </a:r>
            <a:r>
              <a:rPr lang="en-US" altLang="ko-KR" sz="1200" kern="1200" dirty="0" err="1" smtClean="0">
                <a:solidFill>
                  <a:schemeClr val="tx1"/>
                </a:solidFill>
                <a:effectLst/>
                <a:latin typeface="+mn-lt"/>
                <a:ea typeface="+mn-ea"/>
                <a:cs typeface="+mn-cs"/>
              </a:rPr>
              <a:t>Kpc</a:t>
            </a:r>
            <a:r>
              <a:rPr lang="en-US" altLang="ko-KR" sz="1200" kern="1200" dirty="0" smtClean="0">
                <a:solidFill>
                  <a:schemeClr val="tx1"/>
                </a:solidFill>
                <a:effectLst/>
                <a:latin typeface="+mn-lt"/>
                <a:ea typeface="+mn-ea"/>
                <a:cs typeface="+mn-cs"/>
              </a:rPr>
              <a:t> unit.</a:t>
            </a:r>
          </a:p>
          <a:p>
            <a:r>
              <a:rPr lang="en-US" altLang="ko-KR" sz="1200" kern="1200" dirty="0" smtClean="0">
                <a:solidFill>
                  <a:schemeClr val="tx1"/>
                </a:solidFill>
                <a:effectLst/>
                <a:latin typeface="+mn-lt"/>
                <a:ea typeface="+mn-ea"/>
                <a:cs typeface="+mn-cs"/>
              </a:rPr>
              <a:t>Vertical pink line, here, indicates the half width half maximum of Point Spread Function, the seeing size.</a:t>
            </a:r>
          </a:p>
          <a:p>
            <a:r>
              <a:rPr lang="en-US" altLang="ko-KR" sz="1200" kern="1200" dirty="0" smtClean="0">
                <a:solidFill>
                  <a:schemeClr val="tx1"/>
                </a:solidFill>
                <a:effectLst/>
                <a:latin typeface="+mn-lt"/>
                <a:ea typeface="+mn-ea"/>
                <a:cs typeface="+mn-cs"/>
              </a:rPr>
              <a:t>(residual : fit with proper polynomial )</a:t>
            </a:r>
          </a:p>
          <a:p>
            <a:endParaRPr lang="en-US" sz="1200"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A8FB7BCD-E9EB-504B-8709-B4688CA7B407}" type="slidenum">
              <a:rPr lang="en-US" smtClean="0"/>
              <a:t>10</a:t>
            </a:fld>
            <a:endParaRPr lang="en-US"/>
          </a:p>
        </p:txBody>
      </p:sp>
    </p:spTree>
    <p:extLst>
      <p:ext uri="{BB962C8B-B14F-4D97-AF65-F5344CB8AC3E}">
        <p14:creationId xmlns:p14="http://schemas.microsoft.com/office/powerpoint/2010/main" val="1257982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This figure shows a decreasing radial profile of the velocity dispersion of [OIII] divided by the stellar velocity dispersion.</a:t>
            </a:r>
          </a:p>
          <a:p>
            <a:r>
              <a:rPr lang="en-US" altLang="ko-KR" sz="1200" kern="1200" dirty="0" smtClean="0">
                <a:solidFill>
                  <a:schemeClr val="tx1"/>
                </a:solidFill>
                <a:effectLst/>
                <a:latin typeface="+mn-lt"/>
                <a:ea typeface="+mn-ea"/>
                <a:cs typeface="+mn-cs"/>
              </a:rPr>
              <a:t>In this study, we used flux-weighted stellar velocity dispersion measured from SDSS spectra</a:t>
            </a:r>
          </a:p>
          <a:p>
            <a:r>
              <a:rPr lang="en-US" altLang="ko-KR" sz="1200" kern="1200" dirty="0" smtClean="0">
                <a:solidFill>
                  <a:schemeClr val="tx1"/>
                </a:solidFill>
                <a:effectLst/>
                <a:latin typeface="+mn-lt"/>
                <a:ea typeface="+mn-ea"/>
                <a:cs typeface="+mn-cs"/>
              </a:rPr>
              <a:t>Blue filled circles show the weighted average values in each distance bin. Light blue circles behind the blue one show the values of each </a:t>
            </a:r>
            <a:r>
              <a:rPr lang="en-US" altLang="ko-KR" sz="1200" kern="1200" dirty="0" err="1" smtClean="0">
                <a:solidFill>
                  <a:schemeClr val="tx1"/>
                </a:solidFill>
                <a:effectLst/>
                <a:latin typeface="+mn-lt"/>
                <a:ea typeface="+mn-ea"/>
                <a:cs typeface="+mn-cs"/>
              </a:rPr>
              <a:t>spaxel</a:t>
            </a:r>
            <a:r>
              <a:rPr lang="en-US" altLang="ko-KR" sz="1200" kern="1200" dirty="0" smtClean="0">
                <a:solidFill>
                  <a:schemeClr val="tx1"/>
                </a:solidFill>
                <a:effectLst/>
                <a:latin typeface="+mn-lt"/>
                <a:ea typeface="+mn-ea"/>
                <a:cs typeface="+mn-cs"/>
              </a:rPr>
              <a:t>.</a:t>
            </a:r>
          </a:p>
        </p:txBody>
      </p:sp>
      <p:sp>
        <p:nvSpPr>
          <p:cNvPr id="4" name="슬라이드 번호 개체 틀 3"/>
          <p:cNvSpPr>
            <a:spLocks noGrp="1"/>
          </p:cNvSpPr>
          <p:nvPr>
            <p:ph type="sldNum" sz="quarter" idx="10"/>
          </p:nvPr>
        </p:nvSpPr>
        <p:spPr/>
        <p:txBody>
          <a:bodyPr/>
          <a:lstStyle/>
          <a:p>
            <a:fld id="{A8FB7BCD-E9EB-504B-8709-B4688CA7B407}" type="slidenum">
              <a:rPr lang="en-US" smtClean="0"/>
              <a:t>11</a:t>
            </a:fld>
            <a:endParaRPr lang="en-US"/>
          </a:p>
        </p:txBody>
      </p:sp>
    </p:spTree>
    <p:extLst>
      <p:ext uri="{BB962C8B-B14F-4D97-AF65-F5344CB8AC3E}">
        <p14:creationId xmlns:p14="http://schemas.microsoft.com/office/powerpoint/2010/main" val="913977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z="1200" kern="1200" dirty="0" smtClean="0">
                <a:solidFill>
                  <a:schemeClr val="tx1"/>
                </a:solidFill>
                <a:effectLst/>
                <a:latin typeface="+mn-lt"/>
                <a:ea typeface="+mn-ea"/>
                <a:cs typeface="+mn-cs"/>
              </a:rPr>
              <a:t>This dashed line shows the kinematic size where the [OIII] velocity dispersion becomes equal to stellar velocity dispersion. </a:t>
            </a:r>
          </a:p>
          <a:p>
            <a:r>
              <a:rPr lang="en-US" sz="1200" kern="1200" dirty="0" smtClean="0">
                <a:solidFill>
                  <a:schemeClr val="tx1"/>
                </a:solidFill>
                <a:effectLst/>
                <a:latin typeface="+mn-lt"/>
                <a:ea typeface="+mn-ea"/>
                <a:cs typeface="+mn-cs"/>
              </a:rPr>
              <a:t>That green box which shows the average uncertainty of the [OIII] over stellar velocity dispersion is used to calculate the uncertainty of kinematic size. </a:t>
            </a:r>
          </a:p>
          <a:p>
            <a:r>
              <a:rPr lang="en-US" sz="1200" kern="1200" dirty="0" smtClean="0">
                <a:solidFill>
                  <a:schemeClr val="tx1"/>
                </a:solidFill>
                <a:effectLst/>
                <a:latin typeface="+mn-lt"/>
                <a:ea typeface="+mn-ea"/>
                <a:cs typeface="+mn-cs"/>
              </a:rPr>
              <a:t>We defined 1 sigma error as a standard deviation of data points inside the green box. </a:t>
            </a:r>
          </a:p>
          <a:p>
            <a:r>
              <a:rPr lang="en-US" sz="1200" kern="1200" dirty="0" smtClean="0">
                <a:solidFill>
                  <a:schemeClr val="tx1"/>
                </a:solidFill>
                <a:effectLst/>
                <a:latin typeface="+mn-lt"/>
                <a:ea typeface="+mn-ea"/>
                <a:cs typeface="+mn-cs"/>
              </a:rPr>
              <a:t>Measured size and error are written at the upper right side here, in </a:t>
            </a:r>
            <a:r>
              <a:rPr lang="en-US" sz="1200" kern="1200" dirty="0" err="1" smtClean="0">
                <a:solidFill>
                  <a:schemeClr val="tx1"/>
                </a:solidFill>
                <a:effectLst/>
                <a:latin typeface="+mn-lt"/>
                <a:ea typeface="+mn-ea"/>
                <a:cs typeface="+mn-cs"/>
              </a:rPr>
              <a:t>Kpc</a:t>
            </a:r>
            <a:r>
              <a:rPr lang="en-US" sz="1200" kern="1200" dirty="0" smtClean="0">
                <a:solidFill>
                  <a:schemeClr val="tx1"/>
                </a:solidFill>
                <a:effectLst/>
                <a:latin typeface="+mn-lt"/>
                <a:ea typeface="+mn-ea"/>
                <a:cs typeface="+mn-cs"/>
              </a:rPr>
              <a:t> unit.</a:t>
            </a:r>
          </a:p>
          <a:p>
            <a:r>
              <a:rPr lang="en-US" sz="1200" kern="1200" dirty="0" smtClean="0">
                <a:solidFill>
                  <a:schemeClr val="tx1"/>
                </a:solidFill>
                <a:effectLst/>
                <a:latin typeface="+mn-lt"/>
                <a:ea typeface="+mn-ea"/>
                <a:cs typeface="+mn-cs"/>
              </a:rPr>
              <a:t>Vertical pink line, here, indicates the half width half maximum of Point Spread Function, the seeing size.</a:t>
            </a:r>
          </a:p>
          <a:p>
            <a:r>
              <a:rPr lang="en-US" sz="1200" kern="1200" dirty="0" smtClean="0">
                <a:solidFill>
                  <a:schemeClr val="tx1"/>
                </a:solidFill>
                <a:effectLst/>
                <a:latin typeface="+mn-lt"/>
                <a:ea typeface="+mn-ea"/>
                <a:cs typeface="+mn-cs"/>
              </a:rPr>
              <a:t>(residual : fit with proper polynomial )</a:t>
            </a:r>
          </a:p>
        </p:txBody>
      </p:sp>
      <p:sp>
        <p:nvSpPr>
          <p:cNvPr id="4" name="슬라이드 번호 개체 틀 3"/>
          <p:cNvSpPr>
            <a:spLocks noGrp="1"/>
          </p:cNvSpPr>
          <p:nvPr>
            <p:ph type="sldNum" sz="quarter" idx="10"/>
          </p:nvPr>
        </p:nvSpPr>
        <p:spPr/>
        <p:txBody>
          <a:bodyPr/>
          <a:lstStyle/>
          <a:p>
            <a:fld id="{A8FB7BCD-E9EB-504B-8709-B4688CA7B407}" type="slidenum">
              <a:rPr lang="en-US" smtClean="0"/>
              <a:t>12</a:t>
            </a:fld>
            <a:endParaRPr lang="en-US"/>
          </a:p>
        </p:txBody>
      </p:sp>
    </p:spTree>
    <p:extLst>
      <p:ext uri="{BB962C8B-B14F-4D97-AF65-F5344CB8AC3E}">
        <p14:creationId xmlns:p14="http://schemas.microsoft.com/office/powerpoint/2010/main" val="1922225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kumimoji="1" lang="en-US" altLang="ko-KR" dirty="0" smtClean="0"/>
              <a:t>In this method, we examined the radial profiles and calculated the kinematic sizes for 23 </a:t>
            </a:r>
            <a:r>
              <a:rPr kumimoji="1" lang="en-US" altLang="ko-KR" dirty="0" err="1" smtClean="0"/>
              <a:t>AGNs.The</a:t>
            </a:r>
            <a:r>
              <a:rPr kumimoji="1" lang="en-US" altLang="ko-KR" dirty="0" smtClean="0"/>
              <a:t> measured outflow size ranges from 0.5 to 5.5 </a:t>
            </a:r>
            <a:r>
              <a:rPr kumimoji="1" lang="en-US" altLang="ko-KR" dirty="0" err="1" smtClean="0"/>
              <a:t>kpc</a:t>
            </a:r>
            <a:r>
              <a:rPr kumimoji="1" lang="en-US" altLang="ko-KR" dirty="0" smtClean="0"/>
              <a:t>.</a:t>
            </a:r>
          </a:p>
          <a:p>
            <a:r>
              <a:rPr kumimoji="1" lang="en-US" altLang="ko-KR" dirty="0" smtClean="0"/>
              <a:t>2d maps plotted here, are spatial distributions of [OIII] velocity dispersion over stellar velocity dispersion. </a:t>
            </a:r>
            <a:endParaRPr kumimoji="1" lang="en-US" altLang="ko-KR" dirty="0" smtClean="0"/>
          </a:p>
          <a:p>
            <a:r>
              <a:rPr kumimoji="1" lang="en-US" altLang="ko-KR" dirty="0" smtClean="0"/>
              <a:t>And </a:t>
            </a:r>
            <a:r>
              <a:rPr kumimoji="1" lang="en-US" altLang="ko-KR" dirty="0" smtClean="0"/>
              <a:t>these circles, thick solid purple one, shows the measured kinematics size and dotted 2 circles outside and inside the tick one indicates the 1sigma size </a:t>
            </a:r>
            <a:r>
              <a:rPr kumimoji="1" lang="en-US" altLang="ko-KR" dirty="0" err="1" smtClean="0"/>
              <a:t>uncertainty.Some</a:t>
            </a:r>
            <a:r>
              <a:rPr kumimoji="1" lang="en-US" altLang="ko-KR" dirty="0" smtClean="0"/>
              <a:t> targets have symmetric outflow distributions, </a:t>
            </a:r>
            <a:endParaRPr kumimoji="1" lang="ko-KR" altLang="en-US" dirty="0"/>
          </a:p>
        </p:txBody>
      </p:sp>
      <p:sp>
        <p:nvSpPr>
          <p:cNvPr id="4" name="슬라이드 번호 개체 틀 3"/>
          <p:cNvSpPr>
            <a:spLocks noGrp="1"/>
          </p:cNvSpPr>
          <p:nvPr>
            <p:ph type="sldNum" sz="quarter" idx="10"/>
          </p:nvPr>
        </p:nvSpPr>
        <p:spPr/>
        <p:txBody>
          <a:bodyPr/>
          <a:lstStyle/>
          <a:p>
            <a:fld id="{A8FB7BCD-E9EB-504B-8709-B4688CA7B407}" type="slidenum">
              <a:rPr lang="en-US" smtClean="0"/>
              <a:t>13</a:t>
            </a:fld>
            <a:endParaRPr lang="en-US"/>
          </a:p>
        </p:txBody>
      </p:sp>
    </p:spTree>
    <p:extLst>
      <p:ext uri="{BB962C8B-B14F-4D97-AF65-F5344CB8AC3E}">
        <p14:creationId xmlns:p14="http://schemas.microsoft.com/office/powerpoint/2010/main" val="356409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z="1200" kern="1200" dirty="0" smtClean="0">
                <a:solidFill>
                  <a:schemeClr val="tx1"/>
                </a:solidFill>
                <a:effectLst/>
                <a:latin typeface="+mn-lt"/>
                <a:ea typeface="+mn-ea"/>
                <a:cs typeface="+mn-cs"/>
              </a:rPr>
              <a:t>while some</a:t>
            </a:r>
            <a:r>
              <a:rPr lang="en-US" sz="1200" kern="1200" baseline="0" dirty="0" smtClean="0">
                <a:solidFill>
                  <a:schemeClr val="tx1"/>
                </a:solidFill>
                <a:effectLst/>
                <a:latin typeface="+mn-lt"/>
                <a:ea typeface="+mn-ea"/>
                <a:cs typeface="+mn-cs"/>
              </a:rPr>
              <a:t> galaxies</a:t>
            </a:r>
            <a:r>
              <a:rPr lang="en-US" sz="1200" kern="1200" dirty="0" smtClean="0">
                <a:solidFill>
                  <a:schemeClr val="tx1"/>
                </a:solidFill>
                <a:effectLst/>
                <a:latin typeface="+mn-lt"/>
                <a:ea typeface="+mn-ea"/>
                <a:cs typeface="+mn-cs"/>
              </a:rPr>
              <a:t> have strong outflow in certain directions.</a:t>
            </a:r>
          </a:p>
          <a:p>
            <a:endParaRPr kumimoji="1" lang="ko-KR" altLang="en-US" dirty="0"/>
          </a:p>
        </p:txBody>
      </p:sp>
      <p:sp>
        <p:nvSpPr>
          <p:cNvPr id="4" name="슬라이드 번호 개체 틀 3"/>
          <p:cNvSpPr>
            <a:spLocks noGrp="1"/>
          </p:cNvSpPr>
          <p:nvPr>
            <p:ph type="sldNum" sz="quarter" idx="10"/>
          </p:nvPr>
        </p:nvSpPr>
        <p:spPr/>
        <p:txBody>
          <a:bodyPr/>
          <a:lstStyle/>
          <a:p>
            <a:fld id="{A8FB7BCD-E9EB-504B-8709-B4688CA7B407}" type="slidenum">
              <a:rPr lang="en-US" smtClean="0"/>
              <a:t>14</a:t>
            </a:fld>
            <a:endParaRPr lang="en-US"/>
          </a:p>
        </p:txBody>
      </p:sp>
    </p:spTree>
    <p:extLst>
      <p:ext uri="{BB962C8B-B14F-4D97-AF65-F5344CB8AC3E}">
        <p14:creationId xmlns:p14="http://schemas.microsoft.com/office/powerpoint/2010/main" val="2094039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Then we compared the measured kinematic size with the [OIII] luminosity. The luminosity is measured from the spectrum integrated inside the kinematic size.</a:t>
            </a:r>
          </a:p>
          <a:p>
            <a:r>
              <a:rPr lang="en-US" altLang="ko-KR" sz="1200" kern="1200" dirty="0" smtClean="0">
                <a:solidFill>
                  <a:schemeClr val="tx1"/>
                </a:solidFill>
                <a:effectLst/>
                <a:latin typeface="+mn-lt"/>
                <a:ea typeface="+mn-ea"/>
                <a:cs typeface="+mn-cs"/>
              </a:rPr>
              <a:t>Among the whole 23 AGNs, we excluded 3 targets. One target has too large uncertainty in kinematic size, and the others have distinctive kinematic features that are originated from radio </a:t>
            </a:r>
            <a:r>
              <a:rPr lang="en-US" altLang="ko-KR" sz="1200" kern="1200" dirty="0" err="1" smtClean="0">
                <a:solidFill>
                  <a:schemeClr val="tx1"/>
                </a:solidFill>
                <a:effectLst/>
                <a:latin typeface="+mn-lt"/>
                <a:ea typeface="+mn-ea"/>
                <a:cs typeface="+mn-cs"/>
              </a:rPr>
              <a:t>jet.So</a:t>
            </a:r>
            <a:r>
              <a:rPr lang="en-US" altLang="ko-KR" sz="1200" kern="1200" dirty="0" smtClean="0">
                <a:solidFill>
                  <a:schemeClr val="tx1"/>
                </a:solidFill>
                <a:effectLst/>
                <a:latin typeface="+mn-lt"/>
                <a:ea typeface="+mn-ea"/>
                <a:cs typeface="+mn-cs"/>
              </a:rPr>
              <a:t>, we only used 20 objects for size-luminosity relation.</a:t>
            </a:r>
          </a:p>
          <a:p>
            <a:endParaRPr lang="en-US" altLang="ko-KR" sz="1200" kern="1200" dirty="0" smtClean="0">
              <a:solidFill>
                <a:schemeClr val="tx1"/>
              </a:solidFill>
              <a:effectLst/>
              <a:latin typeface="+mn-lt"/>
              <a:ea typeface="+mn-ea"/>
              <a:cs typeface="+mn-cs"/>
            </a:endParaRPr>
          </a:p>
          <a:p>
            <a:r>
              <a:rPr lang="en-US" altLang="ko-KR" sz="1200" kern="1200" dirty="0" smtClean="0">
                <a:solidFill>
                  <a:schemeClr val="tx1"/>
                </a:solidFill>
                <a:effectLst/>
                <a:latin typeface="+mn-lt"/>
                <a:ea typeface="+mn-ea"/>
                <a:cs typeface="+mn-cs"/>
              </a:rPr>
              <a:t>As we can see in the Figure, the kinematic</a:t>
            </a:r>
            <a:r>
              <a:rPr lang="en-US" altLang="ko-KR" sz="1200" kern="1200" baseline="0" dirty="0" smtClean="0">
                <a:solidFill>
                  <a:schemeClr val="tx1"/>
                </a:solidFill>
                <a:effectLst/>
                <a:latin typeface="+mn-lt"/>
                <a:ea typeface="+mn-ea"/>
                <a:cs typeface="+mn-cs"/>
              </a:rPr>
              <a:t> size increases as a function of [OIII] luminosity.</a:t>
            </a:r>
            <a:endParaRPr lang="en-US" altLang="ko-KR" sz="1200" kern="1200" dirty="0" smtClean="0">
              <a:solidFill>
                <a:schemeClr val="tx1"/>
              </a:solidFill>
              <a:effectLst/>
              <a:latin typeface="+mn-lt"/>
              <a:ea typeface="+mn-ea"/>
              <a:cs typeface="+mn-cs"/>
            </a:endParaRPr>
          </a:p>
          <a:p>
            <a:r>
              <a:rPr lang="en-US" altLang="ko-KR" sz="1200" kern="1200" dirty="0" smtClean="0">
                <a:solidFill>
                  <a:schemeClr val="tx1"/>
                </a:solidFill>
                <a:effectLst/>
                <a:latin typeface="+mn-lt"/>
                <a:ea typeface="+mn-ea"/>
                <a:cs typeface="+mn-cs"/>
              </a:rPr>
              <a:t>We performed forward regression and obtained the slope of 0.28.</a:t>
            </a:r>
          </a:p>
          <a:p>
            <a:endParaRPr lang="en-US" altLang="ko-KR" sz="1200" kern="1200" dirty="0" smtClean="0">
              <a:solidFill>
                <a:schemeClr val="tx1"/>
              </a:solidFill>
              <a:effectLst/>
              <a:latin typeface="+mn-lt"/>
              <a:ea typeface="+mn-ea"/>
              <a:cs typeface="+mn-cs"/>
            </a:endParaRPr>
          </a:p>
          <a:p>
            <a:r>
              <a:rPr lang="ko-KR" altLang="en-US" sz="1200" kern="1200" dirty="0" smtClean="0">
                <a:solidFill>
                  <a:schemeClr val="tx1"/>
                </a:solidFill>
                <a:effectLst/>
                <a:latin typeface="+mn-lt"/>
                <a:ea typeface="+mn-ea"/>
                <a:cs typeface="+mn-cs"/>
              </a:rPr>
              <a:t>왜 이런 상관관계를 보이는지 질문이 있을 수 있음</a:t>
            </a:r>
            <a:endParaRPr lang="en-US" altLang="ko-KR" sz="1200" kern="1200" dirty="0" smtClean="0">
              <a:solidFill>
                <a:schemeClr val="tx1"/>
              </a:solidFill>
              <a:effectLst/>
              <a:latin typeface="+mn-lt"/>
              <a:ea typeface="+mn-ea"/>
              <a:cs typeface="+mn-cs"/>
            </a:endParaRPr>
          </a:p>
          <a:p>
            <a:r>
              <a:rPr lang="ko-KR" altLang="en-US" sz="1200" kern="1200" dirty="0" smtClean="0">
                <a:solidFill>
                  <a:schemeClr val="tx1"/>
                </a:solidFill>
                <a:effectLst/>
                <a:latin typeface="+mn-lt"/>
                <a:ea typeface="+mn-ea"/>
                <a:cs typeface="+mn-cs"/>
              </a:rPr>
              <a:t>수식은 불필요할수도</a:t>
            </a:r>
            <a:r>
              <a:rPr lang="en-US" altLang="ko-KR" sz="1200" kern="1200" dirty="0" smtClean="0">
                <a:solidFill>
                  <a:schemeClr val="tx1"/>
                </a:solidFill>
                <a:effectLst/>
                <a:latin typeface="+mn-lt"/>
                <a:ea typeface="+mn-ea"/>
                <a:cs typeface="+mn-cs"/>
              </a:rPr>
              <a:t>(</a:t>
            </a:r>
            <a:r>
              <a:rPr lang="ko-KR" altLang="en-US" sz="1200" kern="1200" dirty="0" smtClean="0">
                <a:solidFill>
                  <a:schemeClr val="tx1"/>
                </a:solidFill>
                <a:effectLst/>
                <a:latin typeface="+mn-lt"/>
                <a:ea typeface="+mn-ea"/>
                <a:cs typeface="+mn-cs"/>
              </a:rPr>
              <a:t>절편부분은 별로 중요하지 않으므로</a:t>
            </a:r>
            <a:r>
              <a:rPr lang="en-US" altLang="ko-KR" sz="1200" kern="1200" dirty="0" smtClean="0">
                <a:solidFill>
                  <a:schemeClr val="tx1"/>
                </a:solidFill>
                <a:effectLst/>
                <a:latin typeface="+mn-lt"/>
                <a:ea typeface="+mn-ea"/>
                <a:cs typeface="+mn-cs"/>
              </a:rPr>
              <a:t>?)</a:t>
            </a:r>
          </a:p>
          <a:p>
            <a:endParaRPr kumimoji="1" lang="ko-KR" altLang="en-US" dirty="0"/>
          </a:p>
        </p:txBody>
      </p:sp>
      <p:sp>
        <p:nvSpPr>
          <p:cNvPr id="4" name="슬라이드 번호 개체 틀 3"/>
          <p:cNvSpPr>
            <a:spLocks noGrp="1"/>
          </p:cNvSpPr>
          <p:nvPr>
            <p:ph type="sldNum" sz="quarter" idx="10"/>
          </p:nvPr>
        </p:nvSpPr>
        <p:spPr/>
        <p:txBody>
          <a:bodyPr/>
          <a:lstStyle/>
          <a:p>
            <a:fld id="{A8FB7BCD-E9EB-504B-8709-B4688CA7B407}" type="slidenum">
              <a:rPr lang="en-US" smtClean="0"/>
              <a:t>15</a:t>
            </a:fld>
            <a:endParaRPr lang="en-US"/>
          </a:p>
        </p:txBody>
      </p:sp>
    </p:spTree>
    <p:extLst>
      <p:ext uri="{BB962C8B-B14F-4D97-AF65-F5344CB8AC3E}">
        <p14:creationId xmlns:p14="http://schemas.microsoft.com/office/powerpoint/2010/main" val="609682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We compared this result with various studies which measured the size of NLR. </a:t>
            </a:r>
          </a:p>
          <a:p>
            <a:r>
              <a:rPr lang="en-US" altLang="ko-KR" sz="1200" kern="1200" dirty="0" smtClean="0">
                <a:solidFill>
                  <a:schemeClr val="tx1"/>
                </a:solidFill>
                <a:effectLst/>
                <a:latin typeface="+mn-lt"/>
                <a:ea typeface="+mn-ea"/>
                <a:cs typeface="+mn-cs"/>
              </a:rPr>
              <a:t>They defined their own sizes so the meaning of size in each paper is technically different at all. But since their sizes are all based on the flux distribution or surface brightness of [OIII], what they measured are sort of photoionization size.</a:t>
            </a:r>
          </a:p>
          <a:p>
            <a:r>
              <a:rPr lang="en-US" altLang="ko-KR" sz="1200" kern="1200" dirty="0" smtClean="0">
                <a:solidFill>
                  <a:schemeClr val="tx1"/>
                </a:solidFill>
                <a:effectLst/>
                <a:latin typeface="+mn-lt"/>
                <a:ea typeface="+mn-ea"/>
                <a:cs typeface="+mn-cs"/>
              </a:rPr>
              <a:t>	These papers can be classified into two groups according to the definition of size. First, these two papers measured a flux-weighted effective radius using IFU data of Type 2 AGNs, and Type 1 AGNs respectively. And they obtained consistent results. </a:t>
            </a:r>
            <a:r>
              <a:rPr lang="ko-KR" altLang="en-US" sz="1200" kern="120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	The problem is that effective radius only represents the size of a central region, so we do not know how far the ionizing photon can go.</a:t>
            </a:r>
          </a:p>
        </p:txBody>
      </p:sp>
      <p:sp>
        <p:nvSpPr>
          <p:cNvPr id="4" name="슬라이드 번호 개체 틀 3"/>
          <p:cNvSpPr>
            <a:spLocks noGrp="1"/>
          </p:cNvSpPr>
          <p:nvPr>
            <p:ph type="sldNum" sz="quarter" idx="10"/>
          </p:nvPr>
        </p:nvSpPr>
        <p:spPr/>
        <p:txBody>
          <a:bodyPr/>
          <a:lstStyle/>
          <a:p>
            <a:fld id="{A8FB7BCD-E9EB-504B-8709-B4688CA7B407}" type="slidenum">
              <a:rPr lang="en-US" smtClean="0"/>
              <a:t>16</a:t>
            </a:fld>
            <a:endParaRPr lang="en-US"/>
          </a:p>
        </p:txBody>
      </p:sp>
    </p:spTree>
    <p:extLst>
      <p:ext uri="{BB962C8B-B14F-4D97-AF65-F5344CB8AC3E}">
        <p14:creationId xmlns:p14="http://schemas.microsoft.com/office/powerpoint/2010/main" val="1285516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The other papers define the size based on the S/N ratio of [OIII] to investigate the entire photoionization size. </a:t>
            </a:r>
          </a:p>
          <a:p>
            <a:r>
              <a:rPr lang="en-US" altLang="ko-KR" sz="1200" kern="1200" dirty="0" smtClean="0">
                <a:solidFill>
                  <a:schemeClr val="tx1"/>
                </a:solidFill>
                <a:effectLst/>
                <a:latin typeface="+mn-lt"/>
                <a:ea typeface="+mn-ea"/>
                <a:cs typeface="+mn-cs"/>
              </a:rPr>
              <a:t>In this case, a slope of size-luminosity relation varies a lot. This is due to the fact that this method largely depends on the flux limit of the observation. The longer exposure time leads the larger photoionization size.</a:t>
            </a:r>
          </a:p>
          <a:p>
            <a:r>
              <a:rPr lang="en-US" altLang="ko-KR" sz="1200" kern="1200" dirty="0" smtClean="0">
                <a:solidFill>
                  <a:schemeClr val="tx1"/>
                </a:solidFill>
                <a:effectLst/>
                <a:latin typeface="+mn-lt"/>
                <a:ea typeface="+mn-ea"/>
                <a:cs typeface="+mn-cs"/>
              </a:rPr>
              <a:t>So it is hard to strictly say whether the kinematic size-luminosity relation has steeper or shallower slope than photoionization size-luminosity relation since results vary a lot due to the definition of size, and these limitations.</a:t>
            </a:r>
          </a:p>
        </p:txBody>
      </p:sp>
      <p:sp>
        <p:nvSpPr>
          <p:cNvPr id="4" name="슬라이드 번호 개체 틀 3"/>
          <p:cNvSpPr>
            <a:spLocks noGrp="1"/>
          </p:cNvSpPr>
          <p:nvPr>
            <p:ph type="sldNum" sz="quarter" idx="10"/>
          </p:nvPr>
        </p:nvSpPr>
        <p:spPr/>
        <p:txBody>
          <a:bodyPr/>
          <a:lstStyle/>
          <a:p>
            <a:fld id="{A8FB7BCD-E9EB-504B-8709-B4688CA7B407}" type="slidenum">
              <a:rPr lang="en-US" smtClean="0"/>
              <a:t>17</a:t>
            </a:fld>
            <a:endParaRPr lang="en-US"/>
          </a:p>
        </p:txBody>
      </p:sp>
    </p:spTree>
    <p:extLst>
      <p:ext uri="{BB962C8B-B14F-4D97-AF65-F5344CB8AC3E}">
        <p14:creationId xmlns:p14="http://schemas.microsoft.com/office/powerpoint/2010/main" val="660455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However, it is clear that the kinematics size is different with photoionization size regardless of the method. This Figure shows the comparison of kinematic size with photoionization size measured by 2 different methods: one is the maximum photoionization size where the S/N ratio of [OIII] is larger than 5, and the other is flux weighted effective radius. </a:t>
            </a:r>
          </a:p>
          <a:p>
            <a:r>
              <a:rPr lang="en-US" altLang="ko-KR" sz="1200" kern="1200" dirty="0" smtClean="0">
                <a:solidFill>
                  <a:schemeClr val="tx1"/>
                </a:solidFill>
                <a:effectLst/>
                <a:latin typeface="+mn-lt"/>
                <a:ea typeface="+mn-ea"/>
                <a:cs typeface="+mn-cs"/>
              </a:rPr>
              <a:t>The solid line show 1:1 relation and dashed line shows the 1:2 ratio.</a:t>
            </a:r>
          </a:p>
          <a:p>
            <a:endParaRPr lang="en-US" altLang="ko-KR" sz="1200" kern="1200" dirty="0" smtClean="0">
              <a:solidFill>
                <a:schemeClr val="tx1"/>
              </a:solidFill>
              <a:effectLst/>
              <a:latin typeface="+mn-lt"/>
              <a:ea typeface="+mn-ea"/>
              <a:cs typeface="+mn-cs"/>
            </a:endParaRPr>
          </a:p>
          <a:p>
            <a:r>
              <a:rPr lang="en-US" altLang="ko-KR" sz="1200" kern="1200" dirty="0" smtClean="0">
                <a:solidFill>
                  <a:schemeClr val="tx1"/>
                </a:solidFill>
                <a:effectLst/>
                <a:latin typeface="+mn-lt"/>
                <a:ea typeface="+mn-ea"/>
                <a:cs typeface="+mn-cs"/>
              </a:rPr>
              <a:t>We can clearly see that S/N ratio based size is similar or larger than kinematic size. while the effective radius is significantly smaller. </a:t>
            </a:r>
          </a:p>
          <a:p>
            <a:r>
              <a:rPr lang="en-US" altLang="ko-KR" sz="1200" kern="1200" dirty="0" smtClean="0">
                <a:solidFill>
                  <a:schemeClr val="tx1"/>
                </a:solidFill>
                <a:effectLst/>
                <a:latin typeface="+mn-lt"/>
                <a:ea typeface="+mn-ea"/>
                <a:cs typeface="+mn-cs"/>
              </a:rPr>
              <a:t>Therefore, if we use photoionization size to calculate mass outflow rate, it would be largely overestimated or underestimated.</a:t>
            </a:r>
          </a:p>
          <a:p>
            <a:endParaRPr kumimoji="1" lang="ko-KR" altLang="en-US" dirty="0"/>
          </a:p>
        </p:txBody>
      </p:sp>
      <p:sp>
        <p:nvSpPr>
          <p:cNvPr id="4" name="슬라이드 번호 개체 틀 3"/>
          <p:cNvSpPr>
            <a:spLocks noGrp="1"/>
          </p:cNvSpPr>
          <p:nvPr>
            <p:ph type="sldNum" sz="quarter" idx="10"/>
          </p:nvPr>
        </p:nvSpPr>
        <p:spPr/>
        <p:txBody>
          <a:bodyPr/>
          <a:lstStyle/>
          <a:p>
            <a:fld id="{A8FB7BCD-E9EB-504B-8709-B4688CA7B407}" type="slidenum">
              <a:rPr lang="en-US" smtClean="0"/>
              <a:t>18</a:t>
            </a:fld>
            <a:endParaRPr lang="en-US"/>
          </a:p>
        </p:txBody>
      </p:sp>
    </p:spTree>
    <p:extLst>
      <p:ext uri="{BB962C8B-B14F-4D97-AF65-F5344CB8AC3E}">
        <p14:creationId xmlns:p14="http://schemas.microsoft.com/office/powerpoint/2010/main" val="1983402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(34</a:t>
            </a:r>
            <a:r>
              <a:rPr lang="ko-KR" altLang="en-US" sz="1200" kern="1200" dirty="0" smtClean="0">
                <a:solidFill>
                  <a:schemeClr val="tx1"/>
                </a:solidFill>
                <a:effectLst/>
                <a:latin typeface="+mn-lt"/>
                <a:ea typeface="+mn-ea"/>
                <a:cs typeface="+mn-cs"/>
              </a:rPr>
              <a:t>초</a:t>
            </a:r>
            <a:r>
              <a:rPr lang="en-US" altLang="ko-KR" sz="1200" kern="1200" dirty="0" smtClean="0">
                <a:solidFill>
                  <a:schemeClr val="tx1"/>
                </a:solidFill>
                <a:effectLst/>
                <a:latin typeface="+mn-lt"/>
                <a:ea typeface="+mn-ea"/>
                <a:cs typeface="+mn-cs"/>
              </a:rPr>
              <a:t>,</a:t>
            </a:r>
            <a:r>
              <a:rPr lang="ko-KR" altLang="en-US" sz="1200" kern="120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12</a:t>
            </a:r>
            <a:r>
              <a:rPr lang="ko-KR" altLang="en-US" sz="1200" kern="1200" dirty="0" smtClean="0">
                <a:solidFill>
                  <a:schemeClr val="tx1"/>
                </a:solidFill>
                <a:effectLst/>
                <a:latin typeface="+mn-lt"/>
                <a:ea typeface="+mn-ea"/>
                <a:cs typeface="+mn-cs"/>
              </a:rPr>
              <a:t>분 </a:t>
            </a:r>
            <a:r>
              <a:rPr lang="en-US" altLang="ko-KR" sz="1200" kern="1200" dirty="0" smtClean="0">
                <a:solidFill>
                  <a:schemeClr val="tx1"/>
                </a:solidFill>
                <a:effectLst/>
                <a:latin typeface="+mn-lt"/>
                <a:ea typeface="+mn-ea"/>
                <a:cs typeface="+mn-cs"/>
              </a:rPr>
              <a:t>5</a:t>
            </a:r>
            <a:r>
              <a:rPr lang="ko-KR" altLang="en-US" sz="1200" kern="1200" dirty="0" smtClean="0">
                <a:solidFill>
                  <a:schemeClr val="tx1"/>
                </a:solidFill>
                <a:effectLst/>
                <a:latin typeface="+mn-lt"/>
                <a:ea typeface="+mn-ea"/>
                <a:cs typeface="+mn-cs"/>
              </a:rPr>
              <a:t>초</a:t>
            </a:r>
            <a:r>
              <a:rPr lang="en-US" altLang="ko-KR" sz="1200" kern="1200" dirty="0" smtClean="0">
                <a:solidFill>
                  <a:schemeClr val="tx1"/>
                </a:solidFill>
                <a:effectLst/>
                <a:latin typeface="+mn-lt"/>
                <a:ea typeface="+mn-ea"/>
                <a:cs typeface="+mn-cs"/>
              </a:rPr>
              <a:t>)</a:t>
            </a:r>
          </a:p>
          <a:p>
            <a:r>
              <a:rPr lang="en-US" altLang="ko-KR" sz="1200" kern="1200" dirty="0" smtClean="0">
                <a:solidFill>
                  <a:schemeClr val="tx1"/>
                </a:solidFill>
                <a:effectLst/>
                <a:latin typeface="+mn-lt"/>
                <a:ea typeface="+mn-ea"/>
                <a:cs typeface="+mn-cs"/>
              </a:rPr>
              <a:t>At last, we investigate whether the kinematic size correlates with other properties.</a:t>
            </a:r>
          </a:p>
          <a:p>
            <a:r>
              <a:rPr lang="en-US" altLang="ko-KR" sz="1200" kern="1200" dirty="0" smtClean="0">
                <a:solidFill>
                  <a:schemeClr val="tx1"/>
                </a:solidFill>
                <a:effectLst/>
                <a:latin typeface="+mn-lt"/>
                <a:ea typeface="+mn-ea"/>
                <a:cs typeface="+mn-cs"/>
              </a:rPr>
              <a:t>Kinematic size and the [OIII] velocity dispersion had no correlation.</a:t>
            </a:r>
          </a:p>
          <a:p>
            <a:r>
              <a:rPr lang="en-US" altLang="ko-KR" sz="1200" kern="1200" dirty="0" smtClean="0">
                <a:solidFill>
                  <a:schemeClr val="tx1"/>
                </a:solidFill>
                <a:effectLst/>
                <a:latin typeface="+mn-lt"/>
                <a:ea typeface="+mn-ea"/>
                <a:cs typeface="+mn-cs"/>
              </a:rPr>
              <a:t>However, when we compare the normalized velocity dispersion by stellar velocity dispersion with kinematic size divided by BH mass, it showed clear correlations albeit with large scatter. The BH mass is obtained from M-sigma relation.</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A8FB7BCD-E9EB-504B-8709-B4688CA7B407}" type="slidenum">
              <a:rPr lang="en-US" smtClean="0"/>
              <a:t>19</a:t>
            </a:fld>
            <a:endParaRPr lang="en-US"/>
          </a:p>
        </p:txBody>
      </p:sp>
    </p:spTree>
    <p:extLst>
      <p:ext uri="{BB962C8B-B14F-4D97-AF65-F5344CB8AC3E}">
        <p14:creationId xmlns:p14="http://schemas.microsoft.com/office/powerpoint/2010/main" val="1799539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It has been observed in emission line spectra that ionized gas in NLR which is </a:t>
            </a:r>
            <a:r>
              <a:rPr lang="en-US" altLang="ko-KR" sz="1200" kern="1200" dirty="0" err="1" smtClean="0">
                <a:solidFill>
                  <a:schemeClr val="tx1"/>
                </a:solidFill>
                <a:effectLst/>
                <a:latin typeface="+mn-lt"/>
                <a:ea typeface="+mn-ea"/>
                <a:cs typeface="+mn-cs"/>
              </a:rPr>
              <a:t>Kpc</a:t>
            </a:r>
            <a:r>
              <a:rPr lang="en-US" altLang="ko-KR" sz="1200" kern="1200" dirty="0" smtClean="0">
                <a:solidFill>
                  <a:schemeClr val="tx1"/>
                </a:solidFill>
                <a:effectLst/>
                <a:latin typeface="+mn-lt"/>
                <a:ea typeface="+mn-ea"/>
                <a:cs typeface="+mn-cs"/>
              </a:rPr>
              <a:t> scale far from SMBH suffers from outflow. </a:t>
            </a:r>
          </a:p>
          <a:p>
            <a:r>
              <a:rPr lang="en-US" altLang="ko-KR" sz="1200" kern="1200" dirty="0" smtClean="0">
                <a:solidFill>
                  <a:schemeClr val="tx1"/>
                </a:solidFill>
                <a:effectLst/>
                <a:latin typeface="+mn-lt"/>
                <a:ea typeface="+mn-ea"/>
                <a:cs typeface="+mn-cs"/>
              </a:rPr>
              <a:t>The outflow feature is presented by blue-or-red shifted, broad component in the line profile, as we can see in these Figures.</a:t>
            </a:r>
          </a:p>
          <a:p>
            <a:r>
              <a:rPr lang="en-US" altLang="ko-KR" sz="1200" kern="1200" dirty="0" smtClean="0">
                <a:solidFill>
                  <a:schemeClr val="tx1"/>
                </a:solidFill>
                <a:effectLst/>
                <a:latin typeface="+mn-lt"/>
                <a:ea typeface="+mn-ea"/>
                <a:cs typeface="+mn-cs"/>
              </a:rPr>
              <a:t> This outflow component is commonly observed in the [OIII] 5007 angstrom which is a widely used tracer of NLR, and also </a:t>
            </a:r>
          </a:p>
          <a:p>
            <a:r>
              <a:rPr lang="en-US" altLang="ko-KR" sz="1200" kern="1200" dirty="0" smtClean="0">
                <a:solidFill>
                  <a:schemeClr val="tx1"/>
                </a:solidFill>
                <a:effectLst/>
                <a:latin typeface="+mn-lt"/>
                <a:ea typeface="+mn-ea"/>
                <a:cs typeface="+mn-cs"/>
              </a:rPr>
              <a:t>it is observable in </a:t>
            </a:r>
            <a:r>
              <a:rPr lang="en-US" altLang="ko-KR" sz="1200" kern="1200" dirty="0" err="1" smtClean="0">
                <a:solidFill>
                  <a:schemeClr val="tx1"/>
                </a:solidFill>
                <a:effectLst/>
                <a:latin typeface="+mn-lt"/>
                <a:ea typeface="+mn-ea"/>
                <a:cs typeface="+mn-cs"/>
              </a:rPr>
              <a:t>Balmer</a:t>
            </a:r>
            <a:r>
              <a:rPr lang="en-US" altLang="ko-KR" sz="1200" kern="1200" dirty="0" smtClean="0">
                <a:solidFill>
                  <a:schemeClr val="tx1"/>
                </a:solidFill>
                <a:effectLst/>
                <a:latin typeface="+mn-lt"/>
                <a:ea typeface="+mn-ea"/>
                <a:cs typeface="+mn-cs"/>
              </a:rPr>
              <a:t> emission lines like Ha and H-beta.</a:t>
            </a:r>
          </a:p>
          <a:p>
            <a:r>
              <a:rPr lang="en-US" altLang="ko-KR" sz="1200" kern="1200" dirty="0" smtClean="0">
                <a:solidFill>
                  <a:schemeClr val="tx1"/>
                </a:solidFill>
                <a:effectLst/>
                <a:latin typeface="+mn-lt"/>
                <a:ea typeface="+mn-ea"/>
                <a:cs typeface="+mn-cs"/>
              </a:rPr>
              <a:t>This broad asymmetric line profile tells us that ionized gas in NLR not only traces the gravitational potential of host galaxy but also is influenced by AGN driven outflow.</a:t>
            </a:r>
            <a:endParaRPr lang="en-US" altLang="ko-K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FB7BCD-E9EB-504B-8709-B4688CA7B407}" type="slidenum">
              <a:rPr lang="en-US" smtClean="0"/>
              <a:t>2</a:t>
            </a:fld>
            <a:endParaRPr lang="en-US"/>
          </a:p>
        </p:txBody>
      </p:sp>
    </p:spTree>
    <p:extLst>
      <p:ext uri="{BB962C8B-B14F-4D97-AF65-F5344CB8AC3E}">
        <p14:creationId xmlns:p14="http://schemas.microsoft.com/office/powerpoint/2010/main" val="761985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(1</a:t>
            </a:r>
            <a:r>
              <a:rPr lang="ko-KR" altLang="en-US" sz="1200" kern="1200" dirty="0" smtClean="0">
                <a:solidFill>
                  <a:schemeClr val="tx1"/>
                </a:solidFill>
                <a:effectLst/>
                <a:latin typeface="+mn-lt"/>
                <a:ea typeface="+mn-ea"/>
                <a:cs typeface="+mn-cs"/>
              </a:rPr>
              <a:t>분 </a:t>
            </a:r>
            <a:r>
              <a:rPr lang="en-US" altLang="ko-KR" sz="1200" kern="1200" dirty="0" smtClean="0">
                <a:solidFill>
                  <a:schemeClr val="tx1"/>
                </a:solidFill>
                <a:effectLst/>
                <a:latin typeface="+mn-lt"/>
                <a:ea typeface="+mn-ea"/>
                <a:cs typeface="+mn-cs"/>
              </a:rPr>
              <a:t>17</a:t>
            </a:r>
            <a:r>
              <a:rPr lang="ko-KR" altLang="en-US" sz="1200" kern="1200" dirty="0" smtClean="0">
                <a:solidFill>
                  <a:schemeClr val="tx1"/>
                </a:solidFill>
                <a:effectLst/>
                <a:latin typeface="+mn-lt"/>
                <a:ea typeface="+mn-ea"/>
                <a:cs typeface="+mn-cs"/>
              </a:rPr>
              <a:t>초</a:t>
            </a:r>
            <a:r>
              <a:rPr lang="en-US" altLang="ko-KR" sz="1200" kern="1200" dirty="0" smtClean="0">
                <a:solidFill>
                  <a:schemeClr val="tx1"/>
                </a:solidFill>
                <a:effectLst/>
                <a:latin typeface="+mn-lt"/>
                <a:ea typeface="+mn-ea"/>
                <a:cs typeface="+mn-cs"/>
              </a:rPr>
              <a:t>,</a:t>
            </a:r>
            <a:r>
              <a:rPr lang="ko-KR" altLang="en-US" sz="1200" kern="120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13</a:t>
            </a:r>
            <a:r>
              <a:rPr lang="ko-KR" altLang="en-US" sz="1200" kern="1200" dirty="0" smtClean="0">
                <a:solidFill>
                  <a:schemeClr val="tx1"/>
                </a:solidFill>
                <a:effectLst/>
                <a:latin typeface="+mn-lt"/>
                <a:ea typeface="+mn-ea"/>
                <a:cs typeface="+mn-cs"/>
              </a:rPr>
              <a:t>분 </a:t>
            </a:r>
            <a:r>
              <a:rPr lang="en-US" altLang="ko-KR" sz="1200" kern="1200" dirty="0" smtClean="0">
                <a:solidFill>
                  <a:schemeClr val="tx1"/>
                </a:solidFill>
                <a:effectLst/>
                <a:latin typeface="+mn-lt"/>
                <a:ea typeface="+mn-ea"/>
                <a:cs typeface="+mn-cs"/>
              </a:rPr>
              <a:t>22</a:t>
            </a:r>
            <a:r>
              <a:rPr lang="ko-KR" altLang="en-US" sz="1200" kern="1200" dirty="0" smtClean="0">
                <a:solidFill>
                  <a:schemeClr val="tx1"/>
                </a:solidFill>
                <a:effectLst/>
                <a:latin typeface="+mn-lt"/>
                <a:ea typeface="+mn-ea"/>
                <a:cs typeface="+mn-cs"/>
              </a:rPr>
              <a:t>초</a:t>
            </a:r>
            <a:r>
              <a:rPr lang="en-US" altLang="ko-KR" sz="1200" kern="1200" dirty="0" smtClean="0">
                <a:solidFill>
                  <a:schemeClr val="tx1"/>
                </a:solidFill>
                <a:effectLst/>
                <a:latin typeface="+mn-lt"/>
                <a:ea typeface="+mn-ea"/>
                <a:cs typeface="+mn-cs"/>
              </a:rPr>
              <a:t>)</a:t>
            </a:r>
          </a:p>
          <a:p>
            <a:r>
              <a:rPr lang="en-US" altLang="ko-KR" sz="1200" kern="1200" dirty="0" smtClean="0">
                <a:solidFill>
                  <a:schemeClr val="tx1"/>
                </a:solidFill>
                <a:effectLst/>
                <a:latin typeface="+mn-lt"/>
                <a:ea typeface="+mn-ea"/>
                <a:cs typeface="+mn-cs"/>
              </a:rPr>
              <a:t>This is the summary of the talk.</a:t>
            </a:r>
          </a:p>
          <a:p>
            <a:r>
              <a:rPr lang="en-US" altLang="ko-KR" sz="1200" kern="1200" dirty="0" smtClean="0">
                <a:solidFill>
                  <a:schemeClr val="tx1"/>
                </a:solidFill>
                <a:effectLst/>
                <a:latin typeface="+mn-lt"/>
                <a:ea typeface="+mn-ea"/>
                <a:cs typeface="+mn-cs"/>
              </a:rPr>
              <a:t>We used GMOS-IFU data of 23 luminous local Type 2 AGNs with strong outflow feature.</a:t>
            </a:r>
          </a:p>
          <a:p>
            <a:r>
              <a:rPr lang="en-US" altLang="ko-KR" sz="1200" kern="1200" dirty="0" smtClean="0">
                <a:solidFill>
                  <a:schemeClr val="tx1"/>
                </a:solidFill>
                <a:effectLst/>
                <a:latin typeface="+mn-lt"/>
                <a:ea typeface="+mn-ea"/>
                <a:cs typeface="+mn-cs"/>
              </a:rPr>
              <a:t>We define kinematic size based on the spatial distribution of [OIII] velocity dispersion. Kinematic size is where the [OIII] velocity dispersion becomes equal to the stellar velocity dispersion. The measured size ranges from 0.55 to 5.5 </a:t>
            </a:r>
            <a:r>
              <a:rPr lang="en-US" altLang="ko-KR" sz="1200" kern="1200" dirty="0" err="1" smtClean="0">
                <a:solidFill>
                  <a:schemeClr val="tx1"/>
                </a:solidFill>
                <a:effectLst/>
                <a:latin typeface="+mn-lt"/>
                <a:ea typeface="+mn-ea"/>
                <a:cs typeface="+mn-cs"/>
              </a:rPr>
              <a:t>kpc</a:t>
            </a:r>
            <a:r>
              <a:rPr lang="en-US" altLang="ko-KR" sz="1200" kern="1200" dirty="0" smtClean="0">
                <a:solidFill>
                  <a:schemeClr val="tx1"/>
                </a:solidFill>
                <a:effectLst/>
                <a:latin typeface="+mn-lt"/>
                <a:ea typeface="+mn-ea"/>
                <a:cs typeface="+mn-cs"/>
              </a:rPr>
              <a:t>.</a:t>
            </a:r>
          </a:p>
          <a:p>
            <a:r>
              <a:rPr lang="en-US" altLang="ko-KR" sz="1200" kern="1200" dirty="0" smtClean="0">
                <a:solidFill>
                  <a:schemeClr val="tx1"/>
                </a:solidFill>
                <a:effectLst/>
                <a:latin typeface="+mn-lt"/>
                <a:ea typeface="+mn-ea"/>
                <a:cs typeface="+mn-cs"/>
              </a:rPr>
              <a:t>We found that kinematic size increases as a function of [OIII] luminosity with the power law index 0.28.</a:t>
            </a:r>
          </a:p>
          <a:p>
            <a:r>
              <a:rPr lang="en-US" altLang="ko-KR" sz="1200" kern="1200" dirty="0" smtClean="0">
                <a:solidFill>
                  <a:schemeClr val="tx1"/>
                </a:solidFill>
                <a:effectLst/>
                <a:latin typeface="+mn-lt"/>
                <a:ea typeface="+mn-ea"/>
                <a:cs typeface="+mn-cs"/>
              </a:rPr>
              <a:t>The kinematic sizes are larger than the effective radius but smaller than maximum photoionization size.</a:t>
            </a:r>
          </a:p>
          <a:p>
            <a:endParaRPr lang="en-US" altLang="ko-KR" sz="1200" kern="1200" dirty="0" smtClean="0">
              <a:solidFill>
                <a:schemeClr val="tx1"/>
              </a:solidFill>
              <a:effectLst/>
              <a:latin typeface="+mn-lt"/>
              <a:ea typeface="+mn-ea"/>
              <a:cs typeface="+mn-cs"/>
            </a:endParaRPr>
          </a:p>
          <a:p>
            <a:r>
              <a:rPr lang="en-US" altLang="ko-KR" sz="1200" kern="1200" dirty="0" smtClean="0">
                <a:solidFill>
                  <a:schemeClr val="tx1"/>
                </a:solidFill>
                <a:effectLst/>
                <a:latin typeface="+mn-lt"/>
                <a:ea typeface="+mn-ea"/>
                <a:cs typeface="+mn-cs"/>
              </a:rPr>
              <a:t>This</a:t>
            </a:r>
            <a:r>
              <a:rPr lang="en-US" altLang="ko-KR" sz="1200" kern="1200" baseline="0" dirty="0" smtClean="0">
                <a:solidFill>
                  <a:schemeClr val="tx1"/>
                </a:solidFill>
                <a:effectLst/>
                <a:latin typeface="+mn-lt"/>
                <a:ea typeface="+mn-ea"/>
                <a:cs typeface="+mn-cs"/>
              </a:rPr>
              <a:t> is all I prepared for today.  Thank you for listening</a:t>
            </a:r>
            <a:endParaRPr lang="en-US" altLang="ko-KR" sz="1200" kern="1200" dirty="0" smtClean="0">
              <a:solidFill>
                <a:schemeClr val="tx1"/>
              </a:solidFill>
              <a:effectLst/>
              <a:latin typeface="+mn-lt"/>
              <a:ea typeface="+mn-ea"/>
              <a:cs typeface="+mn-cs"/>
            </a:endParaRPr>
          </a:p>
          <a:p>
            <a:endParaRPr kumimoji="1" lang="ko-KR" altLang="en-US" dirty="0"/>
          </a:p>
        </p:txBody>
      </p:sp>
      <p:sp>
        <p:nvSpPr>
          <p:cNvPr id="4" name="슬라이드 번호 개체 틀 3"/>
          <p:cNvSpPr>
            <a:spLocks noGrp="1"/>
          </p:cNvSpPr>
          <p:nvPr>
            <p:ph type="sldNum" sz="quarter" idx="10"/>
          </p:nvPr>
        </p:nvSpPr>
        <p:spPr/>
        <p:txBody>
          <a:bodyPr/>
          <a:lstStyle/>
          <a:p>
            <a:fld id="{A8FB7BCD-E9EB-504B-8709-B4688CA7B407}" type="slidenum">
              <a:rPr lang="en-US" smtClean="0"/>
              <a:t>20</a:t>
            </a:fld>
            <a:endParaRPr lang="en-US"/>
          </a:p>
        </p:txBody>
      </p:sp>
    </p:spTree>
    <p:extLst>
      <p:ext uri="{BB962C8B-B14F-4D97-AF65-F5344CB8AC3E}">
        <p14:creationId xmlns:p14="http://schemas.microsoft.com/office/powerpoint/2010/main" val="1831071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10"/>
          </p:nvPr>
        </p:nvSpPr>
        <p:spPr/>
        <p:txBody>
          <a:bodyPr/>
          <a:lstStyle/>
          <a:p>
            <a:fld id="{A8FB7BCD-E9EB-504B-8709-B4688CA7B407}" type="slidenum">
              <a:rPr lang="en-US" smtClean="0"/>
              <a:t>21</a:t>
            </a:fld>
            <a:endParaRPr lang="en-US"/>
          </a:p>
        </p:txBody>
      </p:sp>
    </p:spTree>
    <p:extLst>
      <p:ext uri="{BB962C8B-B14F-4D97-AF65-F5344CB8AC3E}">
        <p14:creationId xmlns:p14="http://schemas.microsoft.com/office/powerpoint/2010/main" val="1892687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10"/>
          </p:nvPr>
        </p:nvSpPr>
        <p:spPr/>
        <p:txBody>
          <a:bodyPr/>
          <a:lstStyle/>
          <a:p>
            <a:fld id="{A8FB7BCD-E9EB-504B-8709-B4688CA7B407}" type="slidenum">
              <a:rPr lang="en-US" smtClean="0"/>
              <a:t>22</a:t>
            </a:fld>
            <a:endParaRPr lang="en-US"/>
          </a:p>
        </p:txBody>
      </p:sp>
    </p:spTree>
    <p:extLst>
      <p:ext uri="{BB962C8B-B14F-4D97-AF65-F5344CB8AC3E}">
        <p14:creationId xmlns:p14="http://schemas.microsoft.com/office/powerpoint/2010/main" val="1734798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z="1200" kern="1200" dirty="0" smtClean="0">
                <a:solidFill>
                  <a:schemeClr val="tx1"/>
                </a:solidFill>
                <a:effectLst/>
                <a:latin typeface="+mn-lt"/>
                <a:ea typeface="+mn-ea"/>
                <a:cs typeface="+mn-cs"/>
              </a:rPr>
              <a:t>There is another unique feature in radial profile of velocity dispersion. Some galaxies show the flat trend in the central part. Since this can appear due to seeing effect, we checked whether this trend is extended beyond the seeing size or not. We confirmed that 11 AGNs have extended feature over the half of the seeing size, and 3 of them are more extended beyond the Full seeing size. This suggests that the outflow physics at the central part could be somewhat different to the outer region.</a:t>
            </a:r>
            <a:endParaRPr lang="en-US"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A8FB7BCD-E9EB-504B-8709-B4688CA7B407}" type="slidenum">
              <a:rPr lang="en-US" smtClean="0"/>
              <a:t>24</a:t>
            </a:fld>
            <a:endParaRPr lang="en-US"/>
          </a:p>
        </p:txBody>
      </p:sp>
    </p:spTree>
    <p:extLst>
      <p:ext uri="{BB962C8B-B14F-4D97-AF65-F5344CB8AC3E}">
        <p14:creationId xmlns:p14="http://schemas.microsoft.com/office/powerpoint/2010/main" val="129938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The </a:t>
            </a:r>
            <a:r>
              <a:rPr lang="en-US" altLang="ko-KR" sz="1200" kern="1200" dirty="0" err="1" smtClean="0">
                <a:solidFill>
                  <a:schemeClr val="tx1"/>
                </a:solidFill>
                <a:effectLst/>
                <a:latin typeface="+mn-lt"/>
                <a:ea typeface="+mn-ea"/>
                <a:cs typeface="+mn-cs"/>
              </a:rPr>
              <a:t>Kpc</a:t>
            </a:r>
            <a:r>
              <a:rPr lang="en-US" altLang="ko-KR" sz="1200" kern="1200" dirty="0" smtClean="0">
                <a:solidFill>
                  <a:schemeClr val="tx1"/>
                </a:solidFill>
                <a:effectLst/>
                <a:latin typeface="+mn-lt"/>
                <a:ea typeface="+mn-ea"/>
                <a:cs typeface="+mn-cs"/>
              </a:rPr>
              <a:t> scale gas outflow is expected to be one of the ways that SMBHs affect their host galaxy, by blowing away or suppressing gas.</a:t>
            </a:r>
          </a:p>
          <a:p>
            <a:r>
              <a:rPr lang="en-US" altLang="ko-KR" sz="1200" kern="1200" dirty="0" smtClean="0">
                <a:solidFill>
                  <a:schemeClr val="tx1"/>
                </a:solidFill>
                <a:effectLst/>
                <a:latin typeface="+mn-lt"/>
                <a:ea typeface="+mn-ea"/>
                <a:cs typeface="+mn-cs"/>
              </a:rPr>
              <a:t>Several</a:t>
            </a:r>
            <a:r>
              <a:rPr lang="en-US" altLang="ko-KR" sz="1200" kern="1200" baseline="0" dirty="0" smtClean="0">
                <a:solidFill>
                  <a:schemeClr val="tx1"/>
                </a:solidFill>
                <a:effectLst/>
                <a:latin typeface="+mn-lt"/>
                <a:ea typeface="+mn-ea"/>
                <a:cs typeface="+mn-cs"/>
              </a:rPr>
              <a:t> study discovered</a:t>
            </a:r>
            <a:r>
              <a:rPr lang="en-US" altLang="ko-KR" sz="1200" kern="1200" dirty="0" smtClean="0">
                <a:solidFill>
                  <a:schemeClr val="tx1"/>
                </a:solidFill>
                <a:effectLst/>
                <a:latin typeface="+mn-lt"/>
                <a:ea typeface="+mn-ea"/>
                <a:cs typeface="+mn-cs"/>
              </a:rPr>
              <a:t> that outflow is a common phenomenon especially for luminous AGNs.</a:t>
            </a:r>
          </a:p>
          <a:p>
            <a:r>
              <a:rPr lang="en-US" altLang="ko-KR" sz="1200" kern="1200" dirty="0" smtClean="0">
                <a:solidFill>
                  <a:schemeClr val="tx1"/>
                </a:solidFill>
                <a:effectLst/>
                <a:latin typeface="+mn-lt"/>
                <a:ea typeface="+mn-ea"/>
                <a:cs typeface="+mn-cs"/>
              </a:rPr>
              <a:t> Woo et al showed that the fraction of AGNs with outflow feature in [OIII] line profile increases as a function of [OIII] luminosity. and Kang et al also showed similar results for outflows in Ha emission line.</a:t>
            </a:r>
          </a:p>
          <a:p>
            <a:endParaRPr lang="en-US" altLang="ko-KR" sz="1200" kern="1200" dirty="0" smtClean="0">
              <a:solidFill>
                <a:schemeClr val="tx1"/>
              </a:solidFill>
              <a:effectLst/>
              <a:latin typeface="+mn-lt"/>
              <a:ea typeface="+mn-ea"/>
              <a:cs typeface="+mn-cs"/>
            </a:endParaRPr>
          </a:p>
          <a:p>
            <a:r>
              <a:rPr lang="en-US" altLang="ko-KR" sz="1200" kern="1200" dirty="0" smtClean="0">
                <a:solidFill>
                  <a:schemeClr val="tx1"/>
                </a:solidFill>
                <a:effectLst/>
                <a:latin typeface="+mn-lt"/>
                <a:ea typeface="+mn-ea"/>
                <a:cs typeface="+mn-cs"/>
              </a:rPr>
              <a:t>Moreover, the recent study showed a connection between the outflow kinematics and star formation. Woo et al. 17 showed the distribution of </a:t>
            </a:r>
            <a:r>
              <a:rPr lang="en-US" altLang="ko-KR" sz="1200" kern="1200" dirty="0" err="1" smtClean="0">
                <a:solidFill>
                  <a:schemeClr val="tx1"/>
                </a:solidFill>
                <a:effectLst/>
                <a:latin typeface="+mn-lt"/>
                <a:ea typeface="+mn-ea"/>
                <a:cs typeface="+mn-cs"/>
              </a:rPr>
              <a:t>sSFR</a:t>
            </a:r>
            <a:r>
              <a:rPr lang="en-US" altLang="ko-KR" sz="1200" kern="1200" dirty="0" smtClean="0">
                <a:solidFill>
                  <a:schemeClr val="tx1"/>
                </a:solidFill>
                <a:effectLst/>
                <a:latin typeface="+mn-lt"/>
                <a:ea typeface="+mn-ea"/>
                <a:cs typeface="+mn-cs"/>
              </a:rPr>
              <a:t> and found that AGNs with strong outflow  have on average larger </a:t>
            </a:r>
            <a:r>
              <a:rPr lang="en-US" altLang="ko-KR" sz="1200" kern="1200" dirty="0" err="1" smtClean="0">
                <a:solidFill>
                  <a:schemeClr val="tx1"/>
                </a:solidFill>
                <a:effectLst/>
                <a:latin typeface="+mn-lt"/>
                <a:ea typeface="+mn-ea"/>
                <a:cs typeface="+mn-cs"/>
              </a:rPr>
              <a:t>sSFR</a:t>
            </a:r>
            <a:r>
              <a:rPr lang="en-US" altLang="ko-KR" sz="1200" kern="1200" dirty="0" smtClean="0">
                <a:solidFill>
                  <a:schemeClr val="tx1"/>
                </a:solidFill>
                <a:effectLst/>
                <a:latin typeface="+mn-lt"/>
                <a:ea typeface="+mn-ea"/>
                <a:cs typeface="+mn-cs"/>
              </a:rPr>
              <a:t> than AGNs without strong outflow.</a:t>
            </a:r>
          </a:p>
          <a:p>
            <a:endParaRPr lang="en-US" dirty="0"/>
          </a:p>
        </p:txBody>
      </p:sp>
      <p:sp>
        <p:nvSpPr>
          <p:cNvPr id="4" name="Slide Number Placeholder 3"/>
          <p:cNvSpPr>
            <a:spLocks noGrp="1"/>
          </p:cNvSpPr>
          <p:nvPr>
            <p:ph type="sldNum" sz="quarter" idx="10"/>
          </p:nvPr>
        </p:nvSpPr>
        <p:spPr/>
        <p:txBody>
          <a:bodyPr/>
          <a:lstStyle/>
          <a:p>
            <a:fld id="{A8FB7BCD-E9EB-504B-8709-B4688CA7B407}" type="slidenum">
              <a:rPr lang="en-US" smtClean="0"/>
              <a:t>3</a:t>
            </a:fld>
            <a:endParaRPr lang="en-US"/>
          </a:p>
        </p:txBody>
      </p:sp>
    </p:spTree>
    <p:extLst>
      <p:ext uri="{BB962C8B-B14F-4D97-AF65-F5344CB8AC3E}">
        <p14:creationId xmlns:p14="http://schemas.microsoft.com/office/powerpoint/2010/main" val="1020444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To</a:t>
            </a:r>
            <a:r>
              <a:rPr lang="en-US" altLang="ko-KR" sz="1200" kern="1200" baseline="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ensure whether the outflow is suitable as the mechanism of AGN feedback, we need to quantify how energetic it is and how far it can extend.</a:t>
            </a:r>
          </a:p>
          <a:p>
            <a:r>
              <a:rPr lang="en-US" altLang="ko-KR" sz="1200" kern="1200" dirty="0" smtClean="0">
                <a:solidFill>
                  <a:schemeClr val="tx1"/>
                </a:solidFill>
                <a:effectLst/>
                <a:latin typeface="+mn-lt"/>
                <a:ea typeface="+mn-ea"/>
                <a:cs typeface="+mn-cs"/>
              </a:rPr>
              <a:t>The size of outflow existing area what I will focus on today is one of the necessary parameters to quantify the mass outflow rate.</a:t>
            </a:r>
          </a:p>
          <a:p>
            <a:r>
              <a:rPr lang="en-US" altLang="ko-KR" sz="1200" kern="1200" dirty="0" smtClean="0">
                <a:solidFill>
                  <a:schemeClr val="tx1"/>
                </a:solidFill>
                <a:effectLst/>
                <a:latin typeface="+mn-lt"/>
                <a:ea typeface="+mn-ea"/>
                <a:cs typeface="+mn-cs"/>
              </a:rPr>
              <a:t>Therefore we need to investigate the structure of outflow for individual targets, by looking at the spatial distribution of physical properties of outflow suffering gas.</a:t>
            </a:r>
          </a:p>
          <a:p>
            <a:endParaRPr lang="en-US" altLang="ko-KR"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FB7BCD-E9EB-504B-8709-B4688CA7B407}" type="slidenum">
              <a:rPr lang="en-US" smtClean="0"/>
              <a:t>4</a:t>
            </a:fld>
            <a:endParaRPr lang="en-US"/>
          </a:p>
        </p:txBody>
      </p:sp>
    </p:spTree>
    <p:extLst>
      <p:ext uri="{BB962C8B-B14F-4D97-AF65-F5344CB8AC3E}">
        <p14:creationId xmlns:p14="http://schemas.microsoft.com/office/powerpoint/2010/main" val="1289152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These days we are available to examine the spatially resolved outflow physics thanks to the IFS technique. Detailed kinematics of outflow has been studied through several papers with various IFU instruments.</a:t>
            </a:r>
          </a:p>
          <a:p>
            <a:endParaRPr lang="en-US" dirty="0"/>
          </a:p>
        </p:txBody>
      </p:sp>
      <p:sp>
        <p:nvSpPr>
          <p:cNvPr id="4" name="Slide Number Placeholder 3"/>
          <p:cNvSpPr>
            <a:spLocks noGrp="1"/>
          </p:cNvSpPr>
          <p:nvPr>
            <p:ph type="sldNum" sz="quarter" idx="10"/>
          </p:nvPr>
        </p:nvSpPr>
        <p:spPr/>
        <p:txBody>
          <a:bodyPr/>
          <a:lstStyle/>
          <a:p>
            <a:fld id="{A8FB7BCD-E9EB-504B-8709-B4688CA7B407}" type="slidenum">
              <a:rPr lang="en-US" smtClean="0"/>
              <a:t>5</a:t>
            </a:fld>
            <a:endParaRPr lang="en-US"/>
          </a:p>
        </p:txBody>
      </p:sp>
    </p:spTree>
    <p:extLst>
      <p:ext uri="{BB962C8B-B14F-4D97-AF65-F5344CB8AC3E}">
        <p14:creationId xmlns:p14="http://schemas.microsoft.com/office/powerpoint/2010/main" val="53277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In our study, we deal with 23 Type 2 AGNs at redshift below 0.2 using IFU mode of Gemini MOS. </a:t>
            </a:r>
          </a:p>
          <a:p>
            <a:r>
              <a:rPr lang="en-US" altLang="ko-KR" sz="1200" kern="1200" dirty="0" smtClean="0">
                <a:solidFill>
                  <a:schemeClr val="tx1"/>
                </a:solidFill>
                <a:effectLst/>
                <a:latin typeface="+mn-lt"/>
                <a:ea typeface="+mn-ea"/>
                <a:cs typeface="+mn-cs"/>
              </a:rPr>
              <a:t>We will introduce the </a:t>
            </a:r>
            <a:r>
              <a:rPr lang="en-US" altLang="ko-KR" sz="1200" kern="1200" dirty="0" err="1" smtClean="0">
                <a:solidFill>
                  <a:schemeClr val="tx1"/>
                </a:solidFill>
                <a:effectLst/>
                <a:latin typeface="+mn-lt"/>
                <a:ea typeface="+mn-ea"/>
                <a:cs typeface="+mn-cs"/>
              </a:rPr>
              <a:t>kinematically</a:t>
            </a:r>
            <a:r>
              <a:rPr lang="en-US" altLang="ko-KR" sz="1200" kern="1200" dirty="0" smtClean="0">
                <a:solidFill>
                  <a:schemeClr val="tx1"/>
                </a:solidFill>
                <a:effectLst/>
                <a:latin typeface="+mn-lt"/>
                <a:ea typeface="+mn-ea"/>
                <a:cs typeface="+mn-cs"/>
              </a:rPr>
              <a:t> defined outflow size, and show how far the outflow extends.</a:t>
            </a:r>
          </a:p>
          <a:p>
            <a:r>
              <a:rPr lang="en-US" altLang="ko-KR" sz="1200" kern="1200" dirty="0" smtClean="0">
                <a:solidFill>
                  <a:schemeClr val="tx1"/>
                </a:solidFill>
                <a:effectLst/>
                <a:latin typeface="+mn-lt"/>
                <a:ea typeface="+mn-ea"/>
                <a:cs typeface="+mn-cs"/>
              </a:rPr>
              <a:t>Then, we will present kinematic size-luminosity relation and compare it with previous results.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FB7BCD-E9EB-504B-8709-B4688CA7B407}" type="slidenum">
              <a:rPr lang="en-US" smtClean="0"/>
              <a:t>6</a:t>
            </a:fld>
            <a:endParaRPr lang="en-US"/>
          </a:p>
        </p:txBody>
      </p:sp>
    </p:spTree>
    <p:extLst>
      <p:ext uri="{BB962C8B-B14F-4D97-AF65-F5344CB8AC3E}">
        <p14:creationId xmlns:p14="http://schemas.microsoft.com/office/powerpoint/2010/main" val="571153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Before we go on to main results, I will introduce what targets we selected, and how we measured physical properties. </a:t>
            </a:r>
          </a:p>
          <a:p>
            <a:r>
              <a:rPr lang="en-US" altLang="ko-KR" sz="1200" kern="1200" dirty="0" smtClean="0">
                <a:solidFill>
                  <a:schemeClr val="tx1"/>
                </a:solidFill>
                <a:effectLst/>
                <a:latin typeface="+mn-lt"/>
                <a:ea typeface="+mn-ea"/>
                <a:cs typeface="+mn-cs"/>
              </a:rPr>
              <a:t>First, 9 of 23 AGNs are observed over 2 semesters of KGMT time in 2015.</a:t>
            </a:r>
          </a:p>
          <a:p>
            <a:r>
              <a:rPr lang="en-US" altLang="ko-KR" sz="1200" kern="1200" dirty="0" smtClean="0">
                <a:solidFill>
                  <a:schemeClr val="tx1"/>
                </a:solidFill>
                <a:effectLst/>
                <a:latin typeface="+mn-lt"/>
                <a:ea typeface="+mn-ea"/>
                <a:cs typeface="+mn-cs"/>
              </a:rPr>
              <a:t>These are drawn from parents samples in Bae &amp; Woo 2014.</a:t>
            </a:r>
          </a:p>
          <a:p>
            <a:r>
              <a:rPr lang="en-US" altLang="ko-KR" sz="1200" kern="1200" dirty="0" smtClean="0">
                <a:solidFill>
                  <a:schemeClr val="tx1"/>
                </a:solidFill>
                <a:effectLst/>
                <a:latin typeface="+mn-lt"/>
                <a:ea typeface="+mn-ea"/>
                <a:cs typeface="+mn-cs"/>
              </a:rPr>
              <a:t>We constrained redshift up to 0.1 to obtain enough spatial resolution. These 9 AGNs are [OIII] luminous and have strong outflow features: </a:t>
            </a:r>
          </a:p>
          <a:p>
            <a:r>
              <a:rPr lang="en-US" altLang="ko-KR" sz="1200" kern="1200" dirty="0" smtClean="0">
                <a:solidFill>
                  <a:schemeClr val="tx1"/>
                </a:solidFill>
                <a:effectLst/>
                <a:latin typeface="+mn-lt"/>
                <a:ea typeface="+mn-ea"/>
                <a:cs typeface="+mn-cs"/>
              </a:rPr>
              <a:t>To expand the sample size we add 14 AGNs from Gemini archive which have similar physical properties with those 9 AGNs. These are observed and analyzed by Harrison et al. 2014. </a:t>
            </a:r>
          </a:p>
          <a:p>
            <a:r>
              <a:rPr lang="en-US" altLang="ko-KR" sz="1200" kern="1200" dirty="0" smtClean="0">
                <a:solidFill>
                  <a:schemeClr val="tx1"/>
                </a:solidFill>
                <a:effectLst/>
                <a:latin typeface="+mn-lt"/>
                <a:ea typeface="+mn-ea"/>
                <a:cs typeface="+mn-cs"/>
              </a:rPr>
              <a:t>The velocity -velocity dispersion diagram at the lower right show the overall kinematic properties of our samples.</a:t>
            </a:r>
          </a:p>
          <a:p>
            <a:endParaRPr lang="en-US" altLang="ko-KR" sz="1200"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A8FB7BCD-E9EB-504B-8709-B4688CA7B407}" type="slidenum">
              <a:rPr lang="en-US" smtClean="0"/>
              <a:t>7</a:t>
            </a:fld>
            <a:endParaRPr lang="en-US"/>
          </a:p>
        </p:txBody>
      </p:sp>
    </p:spTree>
    <p:extLst>
      <p:ext uri="{BB962C8B-B14F-4D97-AF65-F5344CB8AC3E}">
        <p14:creationId xmlns:p14="http://schemas.microsoft.com/office/powerpoint/2010/main" val="1075954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We did basic data reduction with Gemini </a:t>
            </a:r>
            <a:r>
              <a:rPr lang="en-US" altLang="ko-KR" sz="1200" kern="1200" dirty="0" err="1" smtClean="0">
                <a:solidFill>
                  <a:schemeClr val="tx1"/>
                </a:solidFill>
                <a:effectLst/>
                <a:latin typeface="+mn-lt"/>
                <a:ea typeface="+mn-ea"/>
                <a:cs typeface="+mn-cs"/>
              </a:rPr>
              <a:t>Iraf</a:t>
            </a:r>
            <a:r>
              <a:rPr lang="en-US" altLang="ko-KR" sz="1200" kern="1200" dirty="0" smtClean="0">
                <a:solidFill>
                  <a:schemeClr val="tx1"/>
                </a:solidFill>
                <a:effectLst/>
                <a:latin typeface="+mn-lt"/>
                <a:ea typeface="+mn-ea"/>
                <a:cs typeface="+mn-cs"/>
              </a:rPr>
              <a:t> package and removed cosmic rays using </a:t>
            </a:r>
            <a:r>
              <a:rPr lang="en-US" altLang="ko-KR" sz="1200" kern="1200" dirty="0" err="1" smtClean="0">
                <a:solidFill>
                  <a:schemeClr val="tx1"/>
                </a:solidFill>
                <a:effectLst/>
                <a:latin typeface="+mn-lt"/>
                <a:ea typeface="+mn-ea"/>
                <a:cs typeface="+mn-cs"/>
              </a:rPr>
              <a:t>Pycosmic</a:t>
            </a:r>
            <a:r>
              <a:rPr lang="en-US" altLang="ko-KR" sz="1200" kern="1200" dirty="0" smtClean="0">
                <a:solidFill>
                  <a:schemeClr val="tx1"/>
                </a:solidFill>
                <a:effectLst/>
                <a:latin typeface="+mn-lt"/>
                <a:ea typeface="+mn-ea"/>
                <a:cs typeface="+mn-cs"/>
              </a:rPr>
              <a:t> routine. Then we subtracted stellar continuum of each </a:t>
            </a:r>
            <a:r>
              <a:rPr lang="en-US" altLang="ko-KR" sz="1200" kern="1200" dirty="0" err="1" smtClean="0">
                <a:solidFill>
                  <a:schemeClr val="tx1"/>
                </a:solidFill>
                <a:effectLst/>
                <a:latin typeface="+mn-lt"/>
                <a:ea typeface="+mn-ea"/>
                <a:cs typeface="+mn-cs"/>
              </a:rPr>
              <a:t>spaxel</a:t>
            </a:r>
            <a:r>
              <a:rPr lang="en-US" altLang="ko-KR" sz="1200" kern="1200" dirty="0" smtClean="0">
                <a:solidFill>
                  <a:schemeClr val="tx1"/>
                </a:solidFill>
                <a:effectLst/>
                <a:latin typeface="+mn-lt"/>
                <a:ea typeface="+mn-ea"/>
                <a:cs typeface="+mn-cs"/>
              </a:rPr>
              <a:t> using the </a:t>
            </a:r>
            <a:r>
              <a:rPr lang="en-US" altLang="ko-KR" sz="1200" kern="1200" dirty="0" err="1" smtClean="0">
                <a:solidFill>
                  <a:schemeClr val="tx1"/>
                </a:solidFill>
                <a:effectLst/>
                <a:latin typeface="+mn-lt"/>
                <a:ea typeface="+mn-ea"/>
                <a:cs typeface="+mn-cs"/>
              </a:rPr>
              <a:t>pPXF</a:t>
            </a:r>
            <a:r>
              <a:rPr lang="en-US" altLang="ko-KR" sz="1200" kern="1200" dirty="0" smtClean="0">
                <a:solidFill>
                  <a:schemeClr val="tx1"/>
                </a:solidFill>
                <a:effectLst/>
                <a:latin typeface="+mn-lt"/>
                <a:ea typeface="+mn-ea"/>
                <a:cs typeface="+mn-cs"/>
              </a:rPr>
              <a:t> code, </a:t>
            </a:r>
          </a:p>
          <a:p>
            <a:r>
              <a:rPr lang="en-US" altLang="ko-KR" sz="1200" kern="1200" dirty="0" smtClean="0">
                <a:solidFill>
                  <a:schemeClr val="tx1"/>
                </a:solidFill>
                <a:effectLst/>
                <a:latin typeface="+mn-lt"/>
                <a:ea typeface="+mn-ea"/>
                <a:cs typeface="+mn-cs"/>
              </a:rPr>
              <a:t>and fit each emission line with double Gaussian or single Gaussian model depending on its line profile.</a:t>
            </a:r>
          </a:p>
          <a:p>
            <a:r>
              <a:rPr lang="en-US" altLang="ko-KR" sz="1200" kern="1200" dirty="0" smtClean="0">
                <a:solidFill>
                  <a:schemeClr val="tx1"/>
                </a:solidFill>
                <a:effectLst/>
                <a:latin typeface="+mn-lt"/>
                <a:ea typeface="+mn-ea"/>
                <a:cs typeface="+mn-cs"/>
              </a:rPr>
              <a:t> Usually, spectra in the center were fitted with double-Gaussian, and those in outer part were fitted with the single-</a:t>
            </a:r>
            <a:r>
              <a:rPr lang="en-US" altLang="ko-KR" sz="1200" kern="1200" dirty="0" err="1" smtClean="0">
                <a:solidFill>
                  <a:schemeClr val="tx1"/>
                </a:solidFill>
                <a:effectLst/>
                <a:latin typeface="+mn-lt"/>
                <a:ea typeface="+mn-ea"/>
                <a:cs typeface="+mn-cs"/>
              </a:rPr>
              <a:t>gaussian</a:t>
            </a:r>
            <a:r>
              <a:rPr lang="en-US" altLang="ko-KR" sz="1200" kern="1200" dirty="0" smtClean="0">
                <a:solidFill>
                  <a:schemeClr val="tx1"/>
                </a:solidFill>
                <a:effectLst/>
                <a:latin typeface="+mn-lt"/>
                <a:ea typeface="+mn-ea"/>
                <a:cs typeface="+mn-cs"/>
              </a:rPr>
              <a:t> model.</a:t>
            </a:r>
          </a:p>
          <a:p>
            <a:r>
              <a:rPr lang="en-US" altLang="ko-KR" sz="1200" kern="1200" dirty="0" smtClean="0">
                <a:solidFill>
                  <a:schemeClr val="tx1"/>
                </a:solidFill>
                <a:effectLst/>
                <a:latin typeface="+mn-lt"/>
                <a:ea typeface="+mn-ea"/>
                <a:cs typeface="+mn-cs"/>
              </a:rPr>
              <a:t>From the best fit result, we calculated velocity shift with respect to systemic velocity from flux weighted 1st moment and velocity dispersion from the 2nd moment. </a:t>
            </a:r>
          </a:p>
          <a:p>
            <a:r>
              <a:rPr lang="en-US" altLang="ko-KR" sz="1200" kern="1200" dirty="0" smtClean="0">
                <a:solidFill>
                  <a:schemeClr val="tx1"/>
                </a:solidFill>
                <a:effectLst/>
                <a:latin typeface="+mn-lt"/>
                <a:ea typeface="+mn-ea"/>
                <a:cs typeface="+mn-cs"/>
              </a:rPr>
              <a:t>This</a:t>
            </a:r>
            <a:r>
              <a:rPr lang="en-US" altLang="ko-KR" sz="1200" kern="1200" baseline="0" dirty="0" smtClean="0">
                <a:solidFill>
                  <a:schemeClr val="tx1"/>
                </a:solidFill>
                <a:effectLst/>
                <a:latin typeface="+mn-lt"/>
                <a:ea typeface="+mn-ea"/>
                <a:cs typeface="+mn-cs"/>
              </a:rPr>
              <a:t> method has been used in a</a:t>
            </a:r>
            <a:r>
              <a:rPr lang="en-US" altLang="ko-KR" sz="1200" kern="1200" dirty="0" smtClean="0">
                <a:solidFill>
                  <a:schemeClr val="tx1"/>
                </a:solidFill>
                <a:effectLst/>
                <a:latin typeface="+mn-lt"/>
                <a:ea typeface="+mn-ea"/>
                <a:cs typeface="+mn-cs"/>
              </a:rPr>
              <a:t> series of research papers in our outflow studying to quantify the gas kinematics.</a:t>
            </a:r>
          </a:p>
        </p:txBody>
      </p:sp>
      <p:sp>
        <p:nvSpPr>
          <p:cNvPr id="4" name="슬라이드 번호 개체 틀 3"/>
          <p:cNvSpPr>
            <a:spLocks noGrp="1"/>
          </p:cNvSpPr>
          <p:nvPr>
            <p:ph type="sldNum" sz="quarter" idx="10"/>
          </p:nvPr>
        </p:nvSpPr>
        <p:spPr/>
        <p:txBody>
          <a:bodyPr/>
          <a:lstStyle/>
          <a:p>
            <a:fld id="{A8FB7BCD-E9EB-504B-8709-B4688CA7B407}" type="slidenum">
              <a:rPr lang="en-US" smtClean="0"/>
              <a:t>8</a:t>
            </a:fld>
            <a:endParaRPr lang="en-US"/>
          </a:p>
        </p:txBody>
      </p:sp>
    </p:spTree>
    <p:extLst>
      <p:ext uri="{BB962C8B-B14F-4D97-AF65-F5344CB8AC3E}">
        <p14:creationId xmlns:p14="http://schemas.microsoft.com/office/powerpoint/2010/main" val="1817338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Several studies have proved that kinematic properties decrease as a function of distance from the galactic center. Fischer et al. 2013 showed several radial profiles that show a decrement in velocity and line width.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err="1" smtClean="0">
                <a:solidFill>
                  <a:schemeClr val="tx1"/>
                </a:solidFill>
                <a:effectLst/>
                <a:latin typeface="+mn-lt"/>
                <a:ea typeface="+mn-ea"/>
                <a:cs typeface="+mn-cs"/>
              </a:rPr>
              <a:t>Karouzos</a:t>
            </a:r>
            <a:r>
              <a:rPr lang="en-US" altLang="ko-KR" sz="1200" kern="1200" dirty="0" smtClean="0">
                <a:solidFill>
                  <a:schemeClr val="tx1"/>
                </a:solidFill>
                <a:effectLst/>
                <a:latin typeface="+mn-lt"/>
                <a:ea typeface="+mn-ea"/>
                <a:cs typeface="+mn-cs"/>
              </a:rPr>
              <a:t> et al. 2016 also showed similar results that velocity shift and velocity dispersion of outflow component in the line profile decreases.</a:t>
            </a:r>
            <a:endParaRPr kumimoji="1" lang="ko-KR" altLang="en-US" dirty="0"/>
          </a:p>
        </p:txBody>
      </p:sp>
      <p:sp>
        <p:nvSpPr>
          <p:cNvPr id="4" name="슬라이드 번호 개체 틀 3"/>
          <p:cNvSpPr>
            <a:spLocks noGrp="1"/>
          </p:cNvSpPr>
          <p:nvPr>
            <p:ph type="sldNum" sz="quarter" idx="10"/>
          </p:nvPr>
        </p:nvSpPr>
        <p:spPr/>
        <p:txBody>
          <a:bodyPr/>
          <a:lstStyle/>
          <a:p>
            <a:fld id="{A8FB7BCD-E9EB-504B-8709-B4688CA7B407}" type="slidenum">
              <a:rPr lang="en-US" smtClean="0"/>
              <a:t>9</a:t>
            </a:fld>
            <a:endParaRPr lang="en-US"/>
          </a:p>
        </p:txBody>
      </p:sp>
    </p:spTree>
    <p:extLst>
      <p:ext uri="{BB962C8B-B14F-4D97-AF65-F5344CB8AC3E}">
        <p14:creationId xmlns:p14="http://schemas.microsoft.com/office/powerpoint/2010/main" val="403870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17A5675-5DF2-1240-92F0-838D9F564B09}" type="datetime1">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1A5654E-6336-D64C-A1FD-AD3907329B60}" type="datetime1">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5093E-A90C-4644-99CC-F34263D64D6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B4ED00A-3FFB-BF47-B3F5-5BAAF675FF18}" type="datetime1">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5093E-A90C-4644-99CC-F34263D64D6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AFBF48-9461-3040-B47C-414332AE4C4A}" type="datetime1">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8" name="Slide Number Placeholder 3"/>
          <p:cNvSpPr>
            <a:spLocks noGrp="1"/>
          </p:cNvSpPr>
          <p:nvPr>
            <p:ph type="sldNum" sz="quarter" idx="12"/>
          </p:nvPr>
        </p:nvSpPr>
        <p:spPr>
          <a:xfrm>
            <a:off x="7086600" y="0"/>
            <a:ext cx="2057400" cy="365125"/>
          </a:xfrm>
        </p:spPr>
        <p:txBody>
          <a:bodyPr/>
          <a:lstStyle>
            <a:lvl1pPr>
              <a:defRPr sz="1100"/>
            </a:lvl1pPr>
          </a:lstStyle>
          <a:p>
            <a:fld id="{4415093E-A90C-4644-99CC-F34263D64D6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AF02F2-312C-A649-B120-04997FDDAB7E}" type="datetime1">
              <a:rPr lang="en-US" smtClean="0"/>
              <a:t>12/5/17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5093E-A90C-4644-99CC-F34263D64D6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E112E99-7C8A-EC4C-B36B-22BD7698622F}" type="datetime1">
              <a:rPr lang="en-US" smtClean="0"/>
              <a:t>12/5/17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5093E-A90C-4644-99CC-F34263D64D6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9BE43A2-A3C1-8E42-B473-9AF732749B52}" type="datetime1">
              <a:rPr lang="en-US" smtClean="0"/>
              <a:t>12/5/17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15093E-A90C-4644-99CC-F34263D64D6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3CB072E-4011-654E-8197-986E978C7B98}" type="datetime1">
              <a:rPr lang="en-US" smtClean="0"/>
              <a:t>12/5/17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15093E-A90C-4644-99CC-F34263D64D6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53875A-C871-1E43-9782-FBC593E57526}" type="datetime1">
              <a:rPr lang="en-US" smtClean="0"/>
              <a:t>12/5/17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7086600" y="0"/>
            <a:ext cx="2057400" cy="365125"/>
          </a:xfrm>
        </p:spPr>
        <p:txBody>
          <a:bodyPr/>
          <a:lstStyle>
            <a:lvl1pPr>
              <a:defRPr sz="1100"/>
            </a:lvl1pPr>
          </a:lstStyle>
          <a:p>
            <a:fld id="{4415093E-A90C-4644-99CC-F34263D64D6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F9F2E2-5BC2-C541-804C-8944E86F8670}" type="datetime1">
              <a:rPr lang="en-US" smtClean="0"/>
              <a:t>12/5/17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5093E-A90C-4644-99CC-F34263D64D6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4DF85B-CE66-8A42-A442-AF5143251ADA}" type="datetime1">
              <a:rPr lang="en-US" smtClean="0"/>
              <a:t>12/5/17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5093E-A90C-4644-99CC-F34263D64D6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843F3B-6995-4A44-8574-171F88627886}" type="datetime1">
              <a:rPr lang="en-US" smtClean="0"/>
              <a:t>12/5/17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5093E-A90C-4644-99CC-F34263D64D61}" type="slidenum">
              <a:rPr lang="en-US" smtClean="0"/>
              <a:t>‹#›</a:t>
            </a:fld>
            <a:endParaRPr lang="en-US"/>
          </a:p>
        </p:txBody>
      </p:sp>
    </p:spTree>
    <p:extLst>
      <p:ext uri="{BB962C8B-B14F-4D97-AF65-F5344CB8AC3E}">
        <p14:creationId xmlns:p14="http://schemas.microsoft.com/office/powerpoint/2010/main" val="1020113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em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0.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1.emf"/></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emf"/><Relationship Id="rId3" Type="http://schemas.openxmlformats.org/officeDocument/2006/relationships/image" Target="../media/image25.emf"/></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28.jp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emf"/><Relationship Id="rId5"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18321" y="1162051"/>
            <a:ext cx="7772400" cy="2387600"/>
          </a:xfrm>
        </p:spPr>
        <p:txBody>
          <a:bodyPr>
            <a:normAutofit fontScale="90000"/>
          </a:bodyPr>
          <a:lstStyle/>
          <a:p>
            <a:r>
              <a:rPr lang="en-US" b="1" dirty="0" smtClean="0">
                <a:solidFill>
                  <a:srgbClr val="FFBB19"/>
                </a:solidFill>
              </a:rPr>
              <a:t>Kinematic Size-Luminosity relation of AGN Outflows</a:t>
            </a:r>
            <a:endParaRPr lang="en-US" b="1" dirty="0">
              <a:solidFill>
                <a:srgbClr val="FFBB19"/>
              </a:solidFill>
            </a:endParaRPr>
          </a:p>
        </p:txBody>
      </p:sp>
      <p:sp>
        <p:nvSpPr>
          <p:cNvPr id="4" name="TextBox 3"/>
          <p:cNvSpPr txBox="1"/>
          <p:nvPr/>
        </p:nvSpPr>
        <p:spPr>
          <a:xfrm>
            <a:off x="3300657" y="5482135"/>
            <a:ext cx="2683748" cy="369332"/>
          </a:xfrm>
          <a:prstGeom prst="rect">
            <a:avLst/>
          </a:prstGeom>
          <a:noFill/>
        </p:spPr>
        <p:txBody>
          <a:bodyPr wrap="none" rtlCol="0">
            <a:spAutoFit/>
          </a:bodyPr>
          <a:lstStyle/>
          <a:p>
            <a:r>
              <a:rPr lang="en-US" smtClean="0">
                <a:solidFill>
                  <a:schemeClr val="bg1"/>
                </a:solidFill>
              </a:rPr>
              <a:t>(Seoul National University)</a:t>
            </a:r>
            <a:endParaRPr lang="en-US" dirty="0">
              <a:solidFill>
                <a:schemeClr val="bg1"/>
              </a:solidFill>
            </a:endParaRPr>
          </a:p>
        </p:txBody>
      </p:sp>
      <p:sp>
        <p:nvSpPr>
          <p:cNvPr id="5" name="TextBox 4"/>
          <p:cNvSpPr txBox="1"/>
          <p:nvPr/>
        </p:nvSpPr>
        <p:spPr>
          <a:xfrm>
            <a:off x="1994260" y="6489061"/>
            <a:ext cx="5420522" cy="323165"/>
          </a:xfrm>
          <a:prstGeom prst="rect">
            <a:avLst/>
          </a:prstGeom>
          <a:noFill/>
        </p:spPr>
        <p:txBody>
          <a:bodyPr wrap="none" rtlCol="0">
            <a:spAutoFit/>
          </a:bodyPr>
          <a:lstStyle/>
          <a:p>
            <a:pPr algn="ctr"/>
            <a:r>
              <a:rPr lang="en-US" sz="1500" dirty="0" smtClean="0">
                <a:solidFill>
                  <a:schemeClr val="bg1">
                    <a:lumMod val="95000"/>
                  </a:schemeClr>
                </a:solidFill>
              </a:rPr>
              <a:t>2017 East Asia AGN Workshop @ Kagoshima, Japan, 2017. 12. 4 ~ 6</a:t>
            </a:r>
          </a:p>
        </p:txBody>
      </p:sp>
      <p:sp>
        <p:nvSpPr>
          <p:cNvPr id="7" name="TextBox 4"/>
          <p:cNvSpPr txBox="1"/>
          <p:nvPr/>
        </p:nvSpPr>
        <p:spPr>
          <a:xfrm>
            <a:off x="3609716" y="4180641"/>
            <a:ext cx="1924566" cy="523220"/>
          </a:xfrm>
          <a:prstGeom prst="rect">
            <a:avLst/>
          </a:prstGeom>
          <a:noFill/>
        </p:spPr>
        <p:txBody>
          <a:bodyPr wrap="none" rtlCol="0">
            <a:spAutoFit/>
          </a:bodyPr>
          <a:lstStyle/>
          <a:p>
            <a:pPr algn="ctr"/>
            <a:r>
              <a:rPr lang="en-US" sz="2800" dirty="0" err="1" smtClean="0">
                <a:solidFill>
                  <a:schemeClr val="bg1"/>
                </a:solidFill>
              </a:rPr>
              <a:t>Daeun</a:t>
            </a:r>
            <a:r>
              <a:rPr lang="en-US" sz="2800" dirty="0" smtClean="0">
                <a:solidFill>
                  <a:schemeClr val="bg1"/>
                </a:solidFill>
              </a:rPr>
              <a:t> Kang</a:t>
            </a:r>
          </a:p>
        </p:txBody>
      </p:sp>
      <p:sp>
        <p:nvSpPr>
          <p:cNvPr id="8" name="TextBox 3"/>
          <p:cNvSpPr txBox="1"/>
          <p:nvPr/>
        </p:nvSpPr>
        <p:spPr>
          <a:xfrm>
            <a:off x="3732314" y="4661146"/>
            <a:ext cx="1679370" cy="707886"/>
          </a:xfrm>
          <a:prstGeom prst="rect">
            <a:avLst/>
          </a:prstGeom>
          <a:noFill/>
        </p:spPr>
        <p:txBody>
          <a:bodyPr wrap="none" rtlCol="0">
            <a:spAutoFit/>
          </a:bodyPr>
          <a:lstStyle/>
          <a:p>
            <a:pPr algn="ctr"/>
            <a:r>
              <a:rPr lang="en-US" sz="2000" dirty="0" smtClean="0">
                <a:solidFill>
                  <a:schemeClr val="bg1"/>
                </a:solidFill>
              </a:rPr>
              <a:t>&amp;</a:t>
            </a:r>
          </a:p>
          <a:p>
            <a:pPr algn="ctr"/>
            <a:r>
              <a:rPr lang="en-US" sz="2000" dirty="0" smtClean="0">
                <a:solidFill>
                  <a:schemeClr val="bg1"/>
                </a:solidFill>
              </a:rPr>
              <a:t>Jong-</a:t>
            </a:r>
            <a:r>
              <a:rPr lang="en-US" sz="2000" dirty="0" err="1" smtClean="0">
                <a:solidFill>
                  <a:schemeClr val="bg1"/>
                </a:solidFill>
              </a:rPr>
              <a:t>Hak</a:t>
            </a:r>
            <a:r>
              <a:rPr lang="en-US" sz="2000" dirty="0" smtClean="0">
                <a:solidFill>
                  <a:schemeClr val="bg1"/>
                </a:solidFill>
              </a:rPr>
              <a:t> Woo</a:t>
            </a:r>
            <a:endParaRPr lang="en-US" sz="2000" dirty="0">
              <a:solidFill>
                <a:schemeClr val="bg1"/>
              </a:solidFill>
            </a:endParaRPr>
          </a:p>
        </p:txBody>
      </p:sp>
    </p:spTree>
    <p:extLst>
      <p:ext uri="{BB962C8B-B14F-4D97-AF65-F5344CB8AC3E}">
        <p14:creationId xmlns:p14="http://schemas.microsoft.com/office/powerpoint/2010/main" val="5820838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42239" y="685757"/>
            <a:ext cx="8892000" cy="43200"/>
          </a:xfrm>
          <a:prstGeom prst="rect">
            <a:avLst/>
          </a:prstGeom>
          <a:gradFill flip="none" rotWithShape="1">
            <a:gsLst>
              <a:gs pos="0">
                <a:srgbClr val="7A81FF"/>
              </a:gs>
              <a:gs pos="31000">
                <a:srgbClr val="9097D6"/>
              </a:gs>
              <a:gs pos="73000">
                <a:srgbClr val="BFC0E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12"/>
          </p:nvPr>
        </p:nvSpPr>
        <p:spPr/>
        <p:txBody>
          <a:bodyPr/>
          <a:lstStyle/>
          <a:p>
            <a:fld id="{4415093E-A90C-4644-99CC-F34263D64D61}" type="slidenum">
              <a:rPr lang="en-US" smtClean="0"/>
              <a:pPr/>
              <a:t>10</a:t>
            </a:fld>
            <a:endParaRPr lang="en-US" dirty="0"/>
          </a:p>
        </p:txBody>
      </p:sp>
      <p:sp>
        <p:nvSpPr>
          <p:cNvPr id="15" name="TextBox 11"/>
          <p:cNvSpPr txBox="1"/>
          <p:nvPr/>
        </p:nvSpPr>
        <p:spPr>
          <a:xfrm>
            <a:off x="54296" y="49833"/>
            <a:ext cx="9089704" cy="646331"/>
          </a:xfrm>
          <a:prstGeom prst="rect">
            <a:avLst/>
          </a:prstGeom>
          <a:noFill/>
        </p:spPr>
        <p:txBody>
          <a:bodyPr wrap="square" rtlCol="0" anchor="ctr">
            <a:spAutoFit/>
          </a:bodyPr>
          <a:lstStyle/>
          <a:p>
            <a:r>
              <a:rPr lang="en-US" altLang="ko-KR" sz="3200" b="1" dirty="0" smtClean="0">
                <a:solidFill>
                  <a:srgbClr val="002060"/>
                </a:solidFill>
              </a:rPr>
              <a:t> Kinematic </a:t>
            </a:r>
            <a:r>
              <a:rPr lang="en-US" altLang="ko-KR" sz="3200" b="1" dirty="0">
                <a:solidFill>
                  <a:srgbClr val="002060"/>
                </a:solidFill>
              </a:rPr>
              <a:t>size</a:t>
            </a:r>
            <a:r>
              <a:rPr lang="ko-KR" altLang="en-US" sz="3200" b="1" dirty="0">
                <a:solidFill>
                  <a:srgbClr val="002060"/>
                </a:solidFill>
              </a:rPr>
              <a:t> </a:t>
            </a:r>
            <a:r>
              <a:rPr lang="en-US" altLang="ko-KR" sz="3200" b="1" dirty="0">
                <a:solidFill>
                  <a:srgbClr val="002060"/>
                </a:solidFill>
              </a:rPr>
              <a:t>:</a:t>
            </a:r>
            <a:r>
              <a:rPr lang="ko-KR" altLang="en-US" sz="3200" b="1" dirty="0">
                <a:solidFill>
                  <a:srgbClr val="002060"/>
                </a:solidFill>
              </a:rPr>
              <a:t> </a:t>
            </a:r>
            <a:r>
              <a:rPr lang="en-US" altLang="ko-KR" sz="3200" b="1" dirty="0">
                <a:solidFill>
                  <a:srgbClr val="002060"/>
                </a:solidFill>
              </a:rPr>
              <a:t>Radial profile of  </a:t>
            </a:r>
            <a:r>
              <a:rPr lang="en-US" altLang="ko-KR" sz="3600" b="1" dirty="0" err="1">
                <a:solidFill>
                  <a:srgbClr val="002060"/>
                </a:solidFill>
              </a:rPr>
              <a:t>σ</a:t>
            </a:r>
            <a:r>
              <a:rPr lang="en-US" altLang="ko-KR" sz="3200" b="1" baseline="-25000" dirty="0">
                <a:solidFill>
                  <a:srgbClr val="002060"/>
                </a:solidFill>
              </a:rPr>
              <a:t>[OIII</a:t>
            </a:r>
            <a:r>
              <a:rPr lang="en-US" altLang="ko-KR" sz="3200" b="1" baseline="-25000" dirty="0" smtClean="0">
                <a:solidFill>
                  <a:srgbClr val="002060"/>
                </a:solidFill>
              </a:rPr>
              <a:t>]</a:t>
            </a:r>
            <a:endParaRPr lang="en-US" sz="3200" b="1" dirty="0">
              <a:solidFill>
                <a:srgbClr val="002060"/>
              </a:solidFill>
            </a:endParaRPr>
          </a:p>
        </p:txBody>
      </p:sp>
      <p:sp>
        <p:nvSpPr>
          <p:cNvPr id="17" name="텍스트 상자 16"/>
          <p:cNvSpPr txBox="1"/>
          <p:nvPr/>
        </p:nvSpPr>
        <p:spPr>
          <a:xfrm>
            <a:off x="365761" y="801519"/>
            <a:ext cx="6347507" cy="646331"/>
          </a:xfrm>
          <a:prstGeom prst="rect">
            <a:avLst/>
          </a:prstGeom>
          <a:noFill/>
        </p:spPr>
        <p:txBody>
          <a:bodyPr wrap="none" rtlCol="0">
            <a:spAutoFit/>
          </a:bodyPr>
          <a:lstStyle/>
          <a:p>
            <a:pPr marL="285750" indent="-285750">
              <a:lnSpc>
                <a:spcPct val="150000"/>
              </a:lnSpc>
              <a:buFont typeface="Wingdings" charset="2"/>
              <a:buChar char="v"/>
            </a:pPr>
            <a:r>
              <a:rPr kumimoji="1" lang="en-US" altLang="ko-KR" sz="2400" b="1" dirty="0" smtClean="0">
                <a:solidFill>
                  <a:srgbClr val="00B050"/>
                </a:solidFill>
                <a:latin typeface="Avenir Book" charset="0"/>
                <a:ea typeface="Avenir Book" charset="0"/>
                <a:cs typeface="Avenir Book" charset="0"/>
              </a:rPr>
              <a:t>  Outflow existing area (i.e., Kinematic size)</a:t>
            </a:r>
            <a:endParaRPr kumimoji="1" lang="ko-KR" altLang="en-US" sz="2400" b="1" dirty="0">
              <a:solidFill>
                <a:srgbClr val="00B050"/>
              </a:solidFill>
              <a:latin typeface="Avenir Book" charset="0"/>
              <a:ea typeface="Avenir Book" charset="0"/>
              <a:cs typeface="Avenir Book" charset="0"/>
            </a:endParaRPr>
          </a:p>
        </p:txBody>
      </p:sp>
      <p:sp>
        <p:nvSpPr>
          <p:cNvPr id="19" name="텍스트 상자 18"/>
          <p:cNvSpPr txBox="1"/>
          <p:nvPr/>
        </p:nvSpPr>
        <p:spPr>
          <a:xfrm>
            <a:off x="613648" y="1384871"/>
            <a:ext cx="7953881" cy="1477328"/>
          </a:xfrm>
          <a:prstGeom prst="rect">
            <a:avLst/>
          </a:prstGeom>
          <a:noFill/>
        </p:spPr>
        <p:txBody>
          <a:bodyPr wrap="square" rtlCol="0">
            <a:spAutoFit/>
          </a:bodyPr>
          <a:lstStyle/>
          <a:p>
            <a:pPr marR="0" lvl="0" defTabSz="914400" eaLnBrk="1" fontAlgn="auto" latinLnBrk="0" hangingPunct="1">
              <a:lnSpc>
                <a:spcPct val="150000"/>
              </a:lnSpc>
              <a:spcBef>
                <a:spcPts val="0"/>
              </a:spcBef>
              <a:spcAft>
                <a:spcPts val="0"/>
              </a:spcAft>
              <a:buClrTx/>
              <a:buSzTx/>
              <a:tabLst/>
              <a:defRPr/>
            </a:pPr>
            <a:r>
              <a:rPr kumimoji="1" lang="en-US" altLang="ko-KR" sz="2000" b="1" dirty="0" smtClean="0">
                <a:solidFill>
                  <a:srgbClr val="0070C0"/>
                </a:solidFill>
                <a:latin typeface="Avenir Book" charset="0"/>
                <a:ea typeface="Avenir Book" charset="0"/>
                <a:cs typeface="Avenir Book" charset="0"/>
              </a:rPr>
              <a:t>- use Velocity dispersion of [OIII] as an outflow tracer</a:t>
            </a:r>
          </a:p>
          <a:p>
            <a:pPr marR="0" lvl="0" defTabSz="914400" eaLnBrk="1" fontAlgn="auto" latinLnBrk="0" hangingPunct="1">
              <a:lnSpc>
                <a:spcPct val="150000"/>
              </a:lnSpc>
              <a:spcBef>
                <a:spcPts val="0"/>
              </a:spcBef>
              <a:spcAft>
                <a:spcPts val="0"/>
              </a:spcAft>
              <a:buClrTx/>
              <a:buSzTx/>
              <a:tabLst/>
              <a:defRPr/>
            </a:pPr>
            <a:r>
              <a:rPr kumimoji="1" lang="en-US" altLang="ko-KR" sz="2000" b="1" dirty="0" smtClean="0">
                <a:solidFill>
                  <a:srgbClr val="0070C0"/>
                </a:solidFill>
                <a:latin typeface="Avenir Book" charset="0"/>
                <a:ea typeface="Avenir Book" charset="0"/>
                <a:cs typeface="Avenir Book" charset="0"/>
              </a:rPr>
              <a:t>- Velocity shift is a weak tracer for Type 2 AGNs (projection effect)</a:t>
            </a:r>
          </a:p>
          <a:p>
            <a:pPr lvl="0">
              <a:lnSpc>
                <a:spcPct val="150000"/>
              </a:lnSpc>
            </a:pPr>
            <a:r>
              <a:rPr kumimoji="1" lang="en-US" altLang="ko-KR" sz="2000" b="1" dirty="0" smtClean="0">
                <a:solidFill>
                  <a:srgbClr val="0070C0"/>
                </a:solidFill>
                <a:latin typeface="Avenir Book" charset="0"/>
                <a:ea typeface="Avenir Book" charset="0"/>
                <a:cs typeface="Avenir Book" charset="0"/>
              </a:rPr>
              <a:t>- </a:t>
            </a:r>
            <a:r>
              <a:rPr kumimoji="1" lang="en-US" altLang="ko-KR" sz="2000" b="1" dirty="0">
                <a:solidFill>
                  <a:srgbClr val="0070C0"/>
                </a:solidFill>
                <a:latin typeface="Avenir Book" charset="0"/>
                <a:ea typeface="Avenir Book" charset="0"/>
                <a:cs typeface="Avenir Book" charset="0"/>
              </a:rPr>
              <a:t>A</a:t>
            </a:r>
            <a:r>
              <a:rPr kumimoji="1" lang="en-US" altLang="ko-KR" sz="2000" b="1" dirty="0" smtClean="0">
                <a:solidFill>
                  <a:srgbClr val="0070C0"/>
                </a:solidFill>
                <a:latin typeface="Avenir Book" charset="0"/>
                <a:ea typeface="Avenir Book" charset="0"/>
                <a:cs typeface="Avenir Book" charset="0"/>
              </a:rPr>
              <a:t>verage </a:t>
            </a:r>
            <a:r>
              <a:rPr kumimoji="1" lang="mr-IN" altLang="ko-KR" sz="2000" b="1" dirty="0" err="1" smtClean="0">
                <a:solidFill>
                  <a:srgbClr val="0070C0"/>
                </a:solidFill>
                <a:latin typeface="Avenir Book" charset="0"/>
                <a:ea typeface="Avenir Book" charset="0"/>
                <a:cs typeface="Avenir Book" charset="0"/>
              </a:rPr>
              <a:t>σ</a:t>
            </a:r>
            <a:r>
              <a:rPr kumimoji="1" lang="en-US" altLang="ko-KR" sz="2000" b="1" baseline="-25000" dirty="0" smtClean="0">
                <a:solidFill>
                  <a:srgbClr val="0070C0"/>
                </a:solidFill>
                <a:latin typeface="Avenir Book" charset="0"/>
                <a:ea typeface="Avenir Book" charset="0"/>
                <a:cs typeface="Avenir Book" charset="0"/>
              </a:rPr>
              <a:t>[OIII]</a:t>
            </a:r>
            <a:r>
              <a:rPr kumimoji="1" lang="mr-IN" altLang="ko-KR" sz="2000" b="1" dirty="0" smtClean="0">
                <a:solidFill>
                  <a:srgbClr val="0070C0"/>
                </a:solidFill>
                <a:latin typeface="Avenir Book" charset="0"/>
                <a:ea typeface="Avenir Book" charset="0"/>
                <a:cs typeface="Avenir Book" charset="0"/>
              </a:rPr>
              <a:t> </a:t>
            </a:r>
            <a:r>
              <a:rPr kumimoji="1" lang="en-US" altLang="ko-KR" sz="2000" b="1" dirty="0" smtClean="0">
                <a:solidFill>
                  <a:srgbClr val="0070C0"/>
                </a:solidFill>
                <a:latin typeface="Avenir Book" charset="0"/>
                <a:ea typeface="Avenir Book" charset="0"/>
                <a:cs typeface="Avenir Book" charset="0"/>
                <a:sym typeface="Wingdings"/>
              </a:rPr>
              <a:t>larger than </a:t>
            </a:r>
            <a:r>
              <a:rPr kumimoji="1" lang="mr-IN" altLang="ko-KR" sz="2000" b="1" dirty="0" err="1" smtClean="0">
                <a:solidFill>
                  <a:srgbClr val="0070C0"/>
                </a:solidFill>
                <a:latin typeface="Avenir Book" charset="0"/>
                <a:ea typeface="Avenir Book" charset="0"/>
                <a:cs typeface="Avenir Book" charset="0"/>
              </a:rPr>
              <a:t>σ</a:t>
            </a:r>
            <a:r>
              <a:rPr kumimoji="1" lang="en-US" altLang="ko-KR" sz="2000" b="1" baseline="-25000" dirty="0" smtClean="0">
                <a:solidFill>
                  <a:srgbClr val="0070C0"/>
                </a:solidFill>
                <a:latin typeface="Avenir Book" charset="0"/>
                <a:ea typeface="Avenir Book" charset="0"/>
                <a:cs typeface="Avenir Book" charset="0"/>
              </a:rPr>
              <a:t>*</a:t>
            </a:r>
            <a:r>
              <a:rPr kumimoji="1" lang="en-US" altLang="ko-KR" sz="2000" b="1" dirty="0" smtClean="0">
                <a:solidFill>
                  <a:srgbClr val="0070C0"/>
                </a:solidFill>
                <a:latin typeface="Avenir Book" charset="0"/>
                <a:ea typeface="Avenir Book" charset="0"/>
                <a:cs typeface="Avenir Book" charset="0"/>
              </a:rPr>
              <a:t> (</a:t>
            </a:r>
            <a:r>
              <a:rPr kumimoji="1" lang="mr-IN" altLang="ko-KR" sz="2000" b="1" dirty="0" err="1">
                <a:solidFill>
                  <a:srgbClr val="0070C0"/>
                </a:solidFill>
                <a:latin typeface="Avenir Book" charset="0"/>
                <a:ea typeface="Avenir Book" charset="0"/>
                <a:cs typeface="Avenir Book" charset="0"/>
              </a:rPr>
              <a:t>σ</a:t>
            </a:r>
            <a:r>
              <a:rPr kumimoji="1" lang="en-US" altLang="ko-KR" sz="2000" b="1" baseline="-25000" dirty="0">
                <a:solidFill>
                  <a:srgbClr val="0070C0"/>
                </a:solidFill>
                <a:latin typeface="Avenir Book" charset="0"/>
                <a:ea typeface="Avenir Book" charset="0"/>
                <a:cs typeface="Avenir Book" charset="0"/>
              </a:rPr>
              <a:t>[OIII]</a:t>
            </a:r>
            <a:r>
              <a:rPr kumimoji="1" lang="mr-IN" altLang="ko-KR" sz="2000" b="1" dirty="0">
                <a:solidFill>
                  <a:srgbClr val="0070C0"/>
                </a:solidFill>
                <a:latin typeface="Avenir Book" charset="0"/>
                <a:ea typeface="Avenir Book" charset="0"/>
                <a:cs typeface="Avenir Book" charset="0"/>
              </a:rPr>
              <a:t> </a:t>
            </a:r>
            <a:r>
              <a:rPr kumimoji="1" lang="en-US" altLang="ko-KR" sz="2000" b="1" dirty="0" smtClean="0">
                <a:solidFill>
                  <a:srgbClr val="0070C0"/>
                </a:solidFill>
                <a:latin typeface="Avenir Book" charset="0"/>
                <a:ea typeface="Avenir Book" charset="0"/>
                <a:cs typeface="Avenir Book" charset="0"/>
              </a:rPr>
              <a:t>&gt;</a:t>
            </a:r>
            <a:r>
              <a:rPr kumimoji="1" lang="mr-IN" altLang="ko-KR" sz="2000" b="1" dirty="0">
                <a:solidFill>
                  <a:srgbClr val="0070C0"/>
                </a:solidFill>
                <a:latin typeface="Avenir Book" charset="0"/>
                <a:ea typeface="Avenir Book" charset="0"/>
                <a:cs typeface="Avenir Book" charset="0"/>
              </a:rPr>
              <a:t> </a:t>
            </a:r>
            <a:r>
              <a:rPr kumimoji="1" lang="mr-IN" altLang="ko-KR" sz="2000" b="1" dirty="0" err="1">
                <a:solidFill>
                  <a:srgbClr val="0070C0"/>
                </a:solidFill>
                <a:latin typeface="Avenir Book" charset="0"/>
                <a:ea typeface="Avenir Book" charset="0"/>
                <a:cs typeface="Avenir Book" charset="0"/>
              </a:rPr>
              <a:t>σ</a:t>
            </a:r>
            <a:r>
              <a:rPr kumimoji="1" lang="en-US" altLang="ko-KR" sz="2000" b="1" baseline="-25000" dirty="0" smtClean="0">
                <a:solidFill>
                  <a:srgbClr val="0070C0"/>
                </a:solidFill>
                <a:latin typeface="Avenir Book" charset="0"/>
                <a:ea typeface="Avenir Book" charset="0"/>
                <a:cs typeface="Avenir Book" charset="0"/>
              </a:rPr>
              <a:t>*</a:t>
            </a:r>
            <a:r>
              <a:rPr kumimoji="1" lang="en-US" altLang="ko-KR" sz="2000" b="1" dirty="0" smtClean="0">
                <a:solidFill>
                  <a:srgbClr val="0070C0"/>
                </a:solidFill>
                <a:latin typeface="Avenir Book" charset="0"/>
                <a:ea typeface="Avenir Book" charset="0"/>
                <a:cs typeface="Avenir Book" charset="0"/>
              </a:rPr>
              <a:t> )</a:t>
            </a:r>
            <a:endParaRPr kumimoji="1" lang="ko-KR" altLang="en-US" sz="2000" b="1" dirty="0">
              <a:solidFill>
                <a:srgbClr val="0070C0"/>
              </a:solidFill>
              <a:latin typeface="Avenir Book" charset="0"/>
              <a:ea typeface="Avenir Book" charset="0"/>
              <a:cs typeface="Avenir Book" charset="0"/>
            </a:endParaRPr>
          </a:p>
        </p:txBody>
      </p:sp>
    </p:spTree>
    <p:extLst>
      <p:ext uri="{BB962C8B-B14F-4D97-AF65-F5344CB8AC3E}">
        <p14:creationId xmlns:p14="http://schemas.microsoft.com/office/powerpoint/2010/main" val="6128749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42239" y="685757"/>
            <a:ext cx="8892000" cy="43200"/>
          </a:xfrm>
          <a:prstGeom prst="rect">
            <a:avLst/>
          </a:prstGeom>
          <a:gradFill flip="none" rotWithShape="1">
            <a:gsLst>
              <a:gs pos="0">
                <a:srgbClr val="7A81FF"/>
              </a:gs>
              <a:gs pos="31000">
                <a:srgbClr val="9097D6"/>
              </a:gs>
              <a:gs pos="73000">
                <a:srgbClr val="BFC0E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12"/>
          </p:nvPr>
        </p:nvSpPr>
        <p:spPr/>
        <p:txBody>
          <a:bodyPr/>
          <a:lstStyle/>
          <a:p>
            <a:fld id="{4415093E-A90C-4644-99CC-F34263D64D61}" type="slidenum">
              <a:rPr lang="en-US" smtClean="0"/>
              <a:pPr/>
              <a:t>11</a:t>
            </a:fld>
            <a:endParaRPr lang="en-US" dirty="0"/>
          </a:p>
        </p:txBody>
      </p:sp>
      <p:sp>
        <p:nvSpPr>
          <p:cNvPr id="15" name="TextBox 11"/>
          <p:cNvSpPr txBox="1"/>
          <p:nvPr/>
        </p:nvSpPr>
        <p:spPr>
          <a:xfrm>
            <a:off x="54296" y="49833"/>
            <a:ext cx="9089704" cy="646331"/>
          </a:xfrm>
          <a:prstGeom prst="rect">
            <a:avLst/>
          </a:prstGeom>
          <a:noFill/>
        </p:spPr>
        <p:txBody>
          <a:bodyPr wrap="square" rtlCol="0" anchor="ctr">
            <a:spAutoFit/>
          </a:bodyPr>
          <a:lstStyle/>
          <a:p>
            <a:r>
              <a:rPr lang="en-US" altLang="ko-KR" sz="3200" b="1" dirty="0" smtClean="0">
                <a:solidFill>
                  <a:srgbClr val="002060"/>
                </a:solidFill>
              </a:rPr>
              <a:t> Kinematic </a:t>
            </a:r>
            <a:r>
              <a:rPr lang="en-US" altLang="ko-KR" sz="3200" b="1" dirty="0">
                <a:solidFill>
                  <a:srgbClr val="002060"/>
                </a:solidFill>
              </a:rPr>
              <a:t>size</a:t>
            </a:r>
            <a:r>
              <a:rPr lang="ko-KR" altLang="en-US" sz="3200" b="1" dirty="0">
                <a:solidFill>
                  <a:srgbClr val="002060"/>
                </a:solidFill>
              </a:rPr>
              <a:t> </a:t>
            </a:r>
            <a:r>
              <a:rPr lang="en-US" altLang="ko-KR" sz="3200" b="1" dirty="0">
                <a:solidFill>
                  <a:srgbClr val="002060"/>
                </a:solidFill>
              </a:rPr>
              <a:t>:</a:t>
            </a:r>
            <a:r>
              <a:rPr lang="ko-KR" altLang="en-US" sz="3200" b="1" dirty="0">
                <a:solidFill>
                  <a:srgbClr val="002060"/>
                </a:solidFill>
              </a:rPr>
              <a:t> </a:t>
            </a:r>
            <a:r>
              <a:rPr lang="en-US" altLang="ko-KR" sz="3200" b="1" dirty="0">
                <a:solidFill>
                  <a:srgbClr val="002060"/>
                </a:solidFill>
              </a:rPr>
              <a:t>Radial profile of  </a:t>
            </a:r>
            <a:r>
              <a:rPr lang="en-US" altLang="ko-KR" sz="3600" b="1" dirty="0" err="1">
                <a:solidFill>
                  <a:srgbClr val="002060"/>
                </a:solidFill>
              </a:rPr>
              <a:t>σ</a:t>
            </a:r>
            <a:r>
              <a:rPr lang="en-US" altLang="ko-KR" sz="3200" b="1" baseline="-25000" dirty="0">
                <a:solidFill>
                  <a:srgbClr val="002060"/>
                </a:solidFill>
              </a:rPr>
              <a:t>[OIII</a:t>
            </a:r>
            <a:r>
              <a:rPr lang="en-US" altLang="ko-KR" sz="3200" b="1" baseline="-25000" dirty="0" smtClean="0">
                <a:solidFill>
                  <a:srgbClr val="002060"/>
                </a:solidFill>
              </a:rPr>
              <a:t>]</a:t>
            </a:r>
            <a:endParaRPr lang="en-US" sz="3200" b="1" dirty="0">
              <a:solidFill>
                <a:srgbClr val="002060"/>
              </a:solidFill>
            </a:endParaRPr>
          </a:p>
        </p:txBody>
      </p:sp>
      <p:sp>
        <p:nvSpPr>
          <p:cNvPr id="17" name="텍스트 상자 16"/>
          <p:cNvSpPr txBox="1"/>
          <p:nvPr/>
        </p:nvSpPr>
        <p:spPr>
          <a:xfrm>
            <a:off x="365761" y="801519"/>
            <a:ext cx="6347507" cy="646331"/>
          </a:xfrm>
          <a:prstGeom prst="rect">
            <a:avLst/>
          </a:prstGeom>
          <a:noFill/>
        </p:spPr>
        <p:txBody>
          <a:bodyPr wrap="none" rtlCol="0">
            <a:spAutoFit/>
          </a:bodyPr>
          <a:lstStyle/>
          <a:p>
            <a:pPr marL="285750" indent="-285750">
              <a:lnSpc>
                <a:spcPct val="150000"/>
              </a:lnSpc>
              <a:buFont typeface="Wingdings" charset="2"/>
              <a:buChar char="v"/>
            </a:pPr>
            <a:r>
              <a:rPr kumimoji="1" lang="en-US" altLang="ko-KR" sz="2400" b="1" dirty="0" smtClean="0">
                <a:solidFill>
                  <a:srgbClr val="00B050"/>
                </a:solidFill>
                <a:latin typeface="Avenir Book" charset="0"/>
                <a:ea typeface="Avenir Book" charset="0"/>
                <a:cs typeface="Avenir Book" charset="0"/>
              </a:rPr>
              <a:t>  Outflow existing area (i.e., Kinematic size)</a:t>
            </a:r>
            <a:endParaRPr kumimoji="1" lang="ko-KR" altLang="en-US" sz="2400" b="1" dirty="0">
              <a:solidFill>
                <a:srgbClr val="00B050"/>
              </a:solidFill>
              <a:latin typeface="Avenir Book" charset="0"/>
              <a:ea typeface="Avenir Book" charset="0"/>
              <a:cs typeface="Avenir Book" charset="0"/>
            </a:endParaRPr>
          </a:p>
        </p:txBody>
      </p:sp>
      <p:sp>
        <p:nvSpPr>
          <p:cNvPr id="19" name="텍스트 상자 18"/>
          <p:cNvSpPr txBox="1"/>
          <p:nvPr/>
        </p:nvSpPr>
        <p:spPr>
          <a:xfrm>
            <a:off x="613648" y="1384871"/>
            <a:ext cx="7953881" cy="1477328"/>
          </a:xfrm>
          <a:prstGeom prst="rect">
            <a:avLst/>
          </a:prstGeom>
          <a:noFill/>
        </p:spPr>
        <p:txBody>
          <a:bodyPr wrap="square" rtlCol="0">
            <a:spAutoFit/>
          </a:bodyPr>
          <a:lstStyle/>
          <a:p>
            <a:pPr marR="0" lvl="0" defTabSz="914400" eaLnBrk="1" fontAlgn="auto" latinLnBrk="0" hangingPunct="1">
              <a:lnSpc>
                <a:spcPct val="150000"/>
              </a:lnSpc>
              <a:spcBef>
                <a:spcPts val="0"/>
              </a:spcBef>
              <a:spcAft>
                <a:spcPts val="0"/>
              </a:spcAft>
              <a:buClrTx/>
              <a:buSzTx/>
              <a:tabLst/>
              <a:defRPr/>
            </a:pPr>
            <a:r>
              <a:rPr kumimoji="1" lang="en-US" altLang="ko-KR" sz="2000" b="1" dirty="0" smtClean="0">
                <a:solidFill>
                  <a:srgbClr val="0070C0"/>
                </a:solidFill>
                <a:latin typeface="Avenir Book" charset="0"/>
                <a:ea typeface="Avenir Book" charset="0"/>
                <a:cs typeface="Avenir Book" charset="0"/>
              </a:rPr>
              <a:t>- use Velocity dispersion of [OIII] as an outflow tracer</a:t>
            </a:r>
          </a:p>
          <a:p>
            <a:pPr marR="0" lvl="0" defTabSz="914400" eaLnBrk="1" fontAlgn="auto" latinLnBrk="0" hangingPunct="1">
              <a:lnSpc>
                <a:spcPct val="150000"/>
              </a:lnSpc>
              <a:spcBef>
                <a:spcPts val="0"/>
              </a:spcBef>
              <a:spcAft>
                <a:spcPts val="0"/>
              </a:spcAft>
              <a:buClrTx/>
              <a:buSzTx/>
              <a:tabLst/>
              <a:defRPr/>
            </a:pPr>
            <a:r>
              <a:rPr kumimoji="1" lang="en-US" altLang="ko-KR" sz="2000" b="1" dirty="0" smtClean="0">
                <a:solidFill>
                  <a:srgbClr val="0070C0"/>
                </a:solidFill>
                <a:latin typeface="Avenir Book" charset="0"/>
                <a:ea typeface="Avenir Book" charset="0"/>
                <a:cs typeface="Avenir Book" charset="0"/>
              </a:rPr>
              <a:t>- Velocity shift is a weak tracer for Type 2 AGNs (projection effect)</a:t>
            </a:r>
          </a:p>
          <a:p>
            <a:pPr lvl="0">
              <a:lnSpc>
                <a:spcPct val="150000"/>
              </a:lnSpc>
            </a:pPr>
            <a:r>
              <a:rPr kumimoji="1" lang="en-US" altLang="ko-KR" sz="2000" b="1" dirty="0" smtClean="0">
                <a:solidFill>
                  <a:srgbClr val="0070C0"/>
                </a:solidFill>
                <a:latin typeface="Avenir Book" charset="0"/>
                <a:ea typeface="Avenir Book" charset="0"/>
                <a:cs typeface="Avenir Book" charset="0"/>
              </a:rPr>
              <a:t>- </a:t>
            </a:r>
            <a:r>
              <a:rPr kumimoji="1" lang="en-US" altLang="ko-KR" sz="2000" b="1" dirty="0">
                <a:solidFill>
                  <a:srgbClr val="0070C0"/>
                </a:solidFill>
                <a:latin typeface="Avenir Book" charset="0"/>
                <a:ea typeface="Avenir Book" charset="0"/>
                <a:cs typeface="Avenir Book" charset="0"/>
              </a:rPr>
              <a:t>A</a:t>
            </a:r>
            <a:r>
              <a:rPr kumimoji="1" lang="en-US" altLang="ko-KR" sz="2000" b="1" dirty="0" smtClean="0">
                <a:solidFill>
                  <a:srgbClr val="0070C0"/>
                </a:solidFill>
                <a:latin typeface="Avenir Book" charset="0"/>
                <a:ea typeface="Avenir Book" charset="0"/>
                <a:cs typeface="Avenir Book" charset="0"/>
              </a:rPr>
              <a:t>verage </a:t>
            </a:r>
            <a:r>
              <a:rPr kumimoji="1" lang="mr-IN" altLang="ko-KR" sz="2000" b="1" dirty="0" err="1" smtClean="0">
                <a:solidFill>
                  <a:srgbClr val="0070C0"/>
                </a:solidFill>
                <a:latin typeface="Avenir Book" charset="0"/>
                <a:ea typeface="Avenir Book" charset="0"/>
                <a:cs typeface="Avenir Book" charset="0"/>
              </a:rPr>
              <a:t>σ</a:t>
            </a:r>
            <a:r>
              <a:rPr kumimoji="1" lang="en-US" altLang="ko-KR" sz="2000" b="1" baseline="-25000" dirty="0" smtClean="0">
                <a:solidFill>
                  <a:srgbClr val="0070C0"/>
                </a:solidFill>
                <a:latin typeface="Avenir Book" charset="0"/>
                <a:ea typeface="Avenir Book" charset="0"/>
                <a:cs typeface="Avenir Book" charset="0"/>
              </a:rPr>
              <a:t>[OIII]</a:t>
            </a:r>
            <a:r>
              <a:rPr kumimoji="1" lang="mr-IN" altLang="ko-KR" sz="2000" b="1" dirty="0" smtClean="0">
                <a:solidFill>
                  <a:srgbClr val="0070C0"/>
                </a:solidFill>
                <a:latin typeface="Avenir Book" charset="0"/>
                <a:ea typeface="Avenir Book" charset="0"/>
                <a:cs typeface="Avenir Book" charset="0"/>
              </a:rPr>
              <a:t> </a:t>
            </a:r>
            <a:r>
              <a:rPr kumimoji="1" lang="en-US" altLang="ko-KR" sz="2000" b="1" dirty="0" smtClean="0">
                <a:solidFill>
                  <a:srgbClr val="0070C0"/>
                </a:solidFill>
                <a:latin typeface="Avenir Book" charset="0"/>
                <a:ea typeface="Avenir Book" charset="0"/>
                <a:cs typeface="Avenir Book" charset="0"/>
                <a:sym typeface="Wingdings"/>
              </a:rPr>
              <a:t>larger than </a:t>
            </a:r>
            <a:r>
              <a:rPr kumimoji="1" lang="mr-IN" altLang="ko-KR" sz="2000" b="1" dirty="0" err="1" smtClean="0">
                <a:solidFill>
                  <a:srgbClr val="0070C0"/>
                </a:solidFill>
                <a:latin typeface="Avenir Book" charset="0"/>
                <a:ea typeface="Avenir Book" charset="0"/>
                <a:cs typeface="Avenir Book" charset="0"/>
              </a:rPr>
              <a:t>σ</a:t>
            </a:r>
            <a:r>
              <a:rPr kumimoji="1" lang="en-US" altLang="ko-KR" sz="2000" b="1" baseline="-25000" dirty="0" smtClean="0">
                <a:solidFill>
                  <a:srgbClr val="0070C0"/>
                </a:solidFill>
                <a:latin typeface="Avenir Book" charset="0"/>
                <a:ea typeface="Avenir Book" charset="0"/>
                <a:cs typeface="Avenir Book" charset="0"/>
              </a:rPr>
              <a:t>*</a:t>
            </a:r>
            <a:r>
              <a:rPr kumimoji="1" lang="en-US" altLang="ko-KR" sz="2000" b="1" dirty="0" smtClean="0">
                <a:solidFill>
                  <a:srgbClr val="0070C0"/>
                </a:solidFill>
                <a:latin typeface="Avenir Book" charset="0"/>
                <a:ea typeface="Avenir Book" charset="0"/>
                <a:cs typeface="Avenir Book" charset="0"/>
              </a:rPr>
              <a:t> (</a:t>
            </a:r>
            <a:r>
              <a:rPr kumimoji="1" lang="mr-IN" altLang="ko-KR" sz="2000" b="1" dirty="0" err="1">
                <a:solidFill>
                  <a:srgbClr val="0070C0"/>
                </a:solidFill>
                <a:latin typeface="Avenir Book" charset="0"/>
                <a:ea typeface="Avenir Book" charset="0"/>
                <a:cs typeface="Avenir Book" charset="0"/>
              </a:rPr>
              <a:t>σ</a:t>
            </a:r>
            <a:r>
              <a:rPr kumimoji="1" lang="en-US" altLang="ko-KR" sz="2000" b="1" baseline="-25000" dirty="0">
                <a:solidFill>
                  <a:srgbClr val="0070C0"/>
                </a:solidFill>
                <a:latin typeface="Avenir Book" charset="0"/>
                <a:ea typeface="Avenir Book" charset="0"/>
                <a:cs typeface="Avenir Book" charset="0"/>
              </a:rPr>
              <a:t>[OIII]</a:t>
            </a:r>
            <a:r>
              <a:rPr kumimoji="1" lang="mr-IN" altLang="ko-KR" sz="2000" b="1" dirty="0">
                <a:solidFill>
                  <a:srgbClr val="0070C0"/>
                </a:solidFill>
                <a:latin typeface="Avenir Book" charset="0"/>
                <a:ea typeface="Avenir Book" charset="0"/>
                <a:cs typeface="Avenir Book" charset="0"/>
              </a:rPr>
              <a:t> </a:t>
            </a:r>
            <a:r>
              <a:rPr kumimoji="1" lang="en-US" altLang="ko-KR" sz="2000" b="1" dirty="0" smtClean="0">
                <a:solidFill>
                  <a:srgbClr val="0070C0"/>
                </a:solidFill>
                <a:latin typeface="Avenir Book" charset="0"/>
                <a:ea typeface="Avenir Book" charset="0"/>
                <a:cs typeface="Avenir Book" charset="0"/>
              </a:rPr>
              <a:t>&gt;</a:t>
            </a:r>
            <a:r>
              <a:rPr kumimoji="1" lang="mr-IN" altLang="ko-KR" sz="2000" b="1" dirty="0">
                <a:solidFill>
                  <a:srgbClr val="0070C0"/>
                </a:solidFill>
                <a:latin typeface="Avenir Book" charset="0"/>
                <a:ea typeface="Avenir Book" charset="0"/>
                <a:cs typeface="Avenir Book" charset="0"/>
              </a:rPr>
              <a:t> </a:t>
            </a:r>
            <a:r>
              <a:rPr kumimoji="1" lang="mr-IN" altLang="ko-KR" sz="2000" b="1" dirty="0" err="1">
                <a:solidFill>
                  <a:srgbClr val="0070C0"/>
                </a:solidFill>
                <a:latin typeface="Avenir Book" charset="0"/>
                <a:ea typeface="Avenir Book" charset="0"/>
                <a:cs typeface="Avenir Book" charset="0"/>
              </a:rPr>
              <a:t>σ</a:t>
            </a:r>
            <a:r>
              <a:rPr kumimoji="1" lang="en-US" altLang="ko-KR" sz="2000" b="1" baseline="-25000" dirty="0" smtClean="0">
                <a:solidFill>
                  <a:srgbClr val="0070C0"/>
                </a:solidFill>
                <a:latin typeface="Avenir Book" charset="0"/>
                <a:ea typeface="Avenir Book" charset="0"/>
                <a:cs typeface="Avenir Book" charset="0"/>
              </a:rPr>
              <a:t>*</a:t>
            </a:r>
            <a:r>
              <a:rPr kumimoji="1" lang="en-US" altLang="ko-KR" sz="2000" b="1" dirty="0" smtClean="0">
                <a:solidFill>
                  <a:srgbClr val="0070C0"/>
                </a:solidFill>
                <a:latin typeface="Avenir Book" charset="0"/>
                <a:ea typeface="Avenir Book" charset="0"/>
                <a:cs typeface="Avenir Book" charset="0"/>
              </a:rPr>
              <a:t> )</a:t>
            </a:r>
            <a:endParaRPr kumimoji="1" lang="ko-KR" altLang="en-US" sz="2000" b="1" dirty="0">
              <a:solidFill>
                <a:srgbClr val="0070C0"/>
              </a:solidFill>
              <a:latin typeface="Avenir Book" charset="0"/>
              <a:ea typeface="Avenir Book" charset="0"/>
              <a:cs typeface="Avenir Book" charset="0"/>
            </a:endParaRPr>
          </a:p>
        </p:txBody>
      </p:sp>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1" y="2872152"/>
            <a:ext cx="4598182" cy="3807617"/>
          </a:xfrm>
          <a:prstGeom prst="rect">
            <a:avLst/>
          </a:prstGeom>
        </p:spPr>
      </p:pic>
      <p:sp>
        <p:nvSpPr>
          <p:cNvPr id="7" name="오른쪽 중괄호[R] 6"/>
          <p:cNvSpPr/>
          <p:nvPr/>
        </p:nvSpPr>
        <p:spPr>
          <a:xfrm>
            <a:off x="4950979" y="5039788"/>
            <a:ext cx="144000" cy="756000"/>
          </a:xfrm>
          <a:prstGeom prst="rightBrace">
            <a:avLst>
              <a:gd name="adj1" fmla="val 48481"/>
              <a:gd name="adj2" fmla="val 50000"/>
            </a:avLst>
          </a:prstGeom>
          <a:ln w="158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ko-KR" altLang="en-US"/>
          </a:p>
        </p:txBody>
      </p:sp>
      <p:sp>
        <p:nvSpPr>
          <p:cNvPr id="10" name="텍스트 상자 9"/>
          <p:cNvSpPr txBox="1"/>
          <p:nvPr/>
        </p:nvSpPr>
        <p:spPr>
          <a:xfrm>
            <a:off x="5094979" y="5248511"/>
            <a:ext cx="2785121" cy="338554"/>
          </a:xfrm>
          <a:prstGeom prst="rect">
            <a:avLst/>
          </a:prstGeom>
          <a:noFill/>
        </p:spPr>
        <p:txBody>
          <a:bodyPr wrap="none" rtlCol="0">
            <a:spAutoFit/>
          </a:bodyPr>
          <a:lstStyle/>
          <a:p>
            <a:r>
              <a:rPr kumimoji="1" lang="en-US" altLang="ko-KR" sz="1600" dirty="0" smtClean="0">
                <a:solidFill>
                  <a:srgbClr val="00B050"/>
                </a:solidFill>
              </a:rPr>
              <a:t>Average uncertainty of </a:t>
            </a:r>
            <a:r>
              <a:rPr kumimoji="1" lang="en-US" altLang="ko-KR" sz="1600" dirty="0" err="1" smtClean="0">
                <a:solidFill>
                  <a:srgbClr val="00B050"/>
                </a:solidFill>
              </a:rPr>
              <a:t>σ</a:t>
            </a:r>
            <a:r>
              <a:rPr kumimoji="1" lang="en-US" altLang="ko-KR" sz="1600" baseline="-25000" dirty="0" smtClean="0">
                <a:solidFill>
                  <a:srgbClr val="00B050"/>
                </a:solidFill>
              </a:rPr>
              <a:t>[OIII]</a:t>
            </a:r>
            <a:r>
              <a:rPr kumimoji="1" lang="en-US" altLang="ko-KR" sz="1600" dirty="0" smtClean="0">
                <a:solidFill>
                  <a:srgbClr val="00B050"/>
                </a:solidFill>
              </a:rPr>
              <a:t>/</a:t>
            </a:r>
            <a:r>
              <a:rPr kumimoji="1" lang="en-US" altLang="ko-KR" sz="1600" dirty="0" err="1" smtClean="0">
                <a:solidFill>
                  <a:srgbClr val="00B050"/>
                </a:solidFill>
              </a:rPr>
              <a:t>σ</a:t>
            </a:r>
            <a:r>
              <a:rPr kumimoji="1" lang="en-US" altLang="ko-KR" sz="1600" baseline="-25000" dirty="0" smtClean="0">
                <a:solidFill>
                  <a:srgbClr val="00B050"/>
                </a:solidFill>
              </a:rPr>
              <a:t>*</a:t>
            </a:r>
            <a:endParaRPr kumimoji="1" lang="ko-KR" altLang="en-US" sz="1600" dirty="0">
              <a:solidFill>
                <a:srgbClr val="00B050"/>
              </a:solidFill>
            </a:endParaRPr>
          </a:p>
        </p:txBody>
      </p:sp>
      <p:sp>
        <p:nvSpPr>
          <p:cNvPr id="11" name="타원 10"/>
          <p:cNvSpPr/>
          <p:nvPr/>
        </p:nvSpPr>
        <p:spPr>
          <a:xfrm rot="1205733">
            <a:off x="1887535" y="4755027"/>
            <a:ext cx="2416586" cy="1039387"/>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20" name="직선 화살표 연결선 19"/>
          <p:cNvCxnSpPr/>
          <p:nvPr/>
        </p:nvCxnSpPr>
        <p:spPr>
          <a:xfrm flipV="1">
            <a:off x="4055893" y="4827536"/>
            <a:ext cx="1978345" cy="413239"/>
          </a:xfrm>
          <a:prstGeom prst="straightConnector1">
            <a:avLst/>
          </a:prstGeom>
          <a:ln>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텍스트 상자 20"/>
          <p:cNvSpPr txBox="1"/>
          <p:nvPr/>
        </p:nvSpPr>
        <p:spPr>
          <a:xfrm>
            <a:off x="6034238" y="4521656"/>
            <a:ext cx="2352439" cy="584775"/>
          </a:xfrm>
          <a:prstGeom prst="rect">
            <a:avLst/>
          </a:prstGeom>
          <a:noFill/>
        </p:spPr>
        <p:txBody>
          <a:bodyPr wrap="none" rtlCol="0">
            <a:spAutoFit/>
          </a:bodyPr>
          <a:lstStyle/>
          <a:p>
            <a:r>
              <a:rPr kumimoji="1" lang="en-US" altLang="ko-KR" sz="1600" dirty="0" smtClean="0">
                <a:solidFill>
                  <a:schemeClr val="bg2">
                    <a:lumMod val="50000"/>
                  </a:schemeClr>
                </a:solidFill>
              </a:rPr>
              <a:t>Standard deviation of</a:t>
            </a:r>
          </a:p>
          <a:p>
            <a:r>
              <a:rPr kumimoji="1" lang="en-US" altLang="ko-KR" sz="1600" dirty="0">
                <a:solidFill>
                  <a:schemeClr val="bg2">
                    <a:lumMod val="50000"/>
                  </a:schemeClr>
                </a:solidFill>
              </a:rPr>
              <a:t>d</a:t>
            </a:r>
            <a:r>
              <a:rPr kumimoji="1" lang="en-US" altLang="ko-KR" sz="1600" dirty="0" smtClean="0">
                <a:solidFill>
                  <a:schemeClr val="bg2">
                    <a:lumMod val="50000"/>
                  </a:schemeClr>
                </a:solidFill>
              </a:rPr>
              <a:t>ata points = Error of size </a:t>
            </a:r>
            <a:endParaRPr kumimoji="1" lang="ko-KR" altLang="en-US" sz="1600" dirty="0">
              <a:solidFill>
                <a:schemeClr val="bg2">
                  <a:lumMod val="50000"/>
                </a:schemeClr>
              </a:solidFill>
            </a:endParaRPr>
          </a:p>
        </p:txBody>
      </p:sp>
      <p:cxnSp>
        <p:nvCxnSpPr>
          <p:cNvPr id="24" name="직선 화살표 연결선 23"/>
          <p:cNvCxnSpPr/>
          <p:nvPr/>
        </p:nvCxnSpPr>
        <p:spPr>
          <a:xfrm>
            <a:off x="1171860" y="5296118"/>
            <a:ext cx="3314700" cy="1171646"/>
          </a:xfrm>
          <a:prstGeom prst="straightConnector1">
            <a:avLst/>
          </a:prstGeom>
          <a:ln>
            <a:solidFill>
              <a:srgbClr val="FF40FF"/>
            </a:solidFill>
            <a:tailEnd type="triangle"/>
          </a:ln>
        </p:spPr>
        <p:style>
          <a:lnRef idx="1">
            <a:schemeClr val="accent1"/>
          </a:lnRef>
          <a:fillRef idx="0">
            <a:schemeClr val="accent1"/>
          </a:fillRef>
          <a:effectRef idx="0">
            <a:schemeClr val="accent1"/>
          </a:effectRef>
          <a:fontRef idx="minor">
            <a:schemeClr val="tx1"/>
          </a:fontRef>
        </p:style>
      </p:cxnSp>
      <p:sp>
        <p:nvSpPr>
          <p:cNvPr id="25" name="텍스트 상자 24"/>
          <p:cNvSpPr txBox="1"/>
          <p:nvPr/>
        </p:nvSpPr>
        <p:spPr>
          <a:xfrm>
            <a:off x="4514270" y="6313920"/>
            <a:ext cx="1519968" cy="338554"/>
          </a:xfrm>
          <a:prstGeom prst="rect">
            <a:avLst/>
          </a:prstGeom>
          <a:noFill/>
        </p:spPr>
        <p:txBody>
          <a:bodyPr wrap="none" rtlCol="0">
            <a:spAutoFit/>
          </a:bodyPr>
          <a:lstStyle/>
          <a:p>
            <a:r>
              <a:rPr kumimoji="1" lang="en-US" altLang="ko-KR" sz="1600" dirty="0" smtClean="0">
                <a:solidFill>
                  <a:srgbClr val="FF40FF"/>
                </a:solidFill>
              </a:rPr>
              <a:t>Seeing (HWHM)</a:t>
            </a:r>
            <a:endParaRPr kumimoji="1" lang="ko-KR" altLang="en-US" sz="1600" dirty="0">
              <a:solidFill>
                <a:srgbClr val="FF40FF"/>
              </a:solidFill>
            </a:endParaRPr>
          </a:p>
        </p:txBody>
      </p:sp>
      <p:sp>
        <p:nvSpPr>
          <p:cNvPr id="26" name="텍스트 상자 25"/>
          <p:cNvSpPr txBox="1"/>
          <p:nvPr/>
        </p:nvSpPr>
        <p:spPr>
          <a:xfrm>
            <a:off x="5510617" y="3107307"/>
            <a:ext cx="4044621" cy="1015663"/>
          </a:xfrm>
          <a:prstGeom prst="rect">
            <a:avLst/>
          </a:prstGeom>
          <a:noFill/>
        </p:spPr>
        <p:txBody>
          <a:bodyPr wrap="square" rtlCol="0">
            <a:spAutoFit/>
          </a:bodyPr>
          <a:lstStyle/>
          <a:p>
            <a:pPr lvl="0">
              <a:lnSpc>
                <a:spcPct val="150000"/>
              </a:lnSpc>
            </a:pPr>
            <a:r>
              <a:rPr kumimoji="1" lang="mr-IN" altLang="ko-KR" sz="2000" b="1" dirty="0" err="1" smtClean="0">
                <a:solidFill>
                  <a:srgbClr val="FF9300"/>
                </a:solidFill>
                <a:latin typeface="Avenir Book" charset="0"/>
                <a:ea typeface="Avenir Book" charset="0"/>
                <a:cs typeface="Avenir Book" charset="0"/>
              </a:rPr>
              <a:t>σ</a:t>
            </a:r>
            <a:r>
              <a:rPr kumimoji="1" lang="en-US" altLang="ko-KR" sz="2000" b="1" baseline="-25000" dirty="0">
                <a:solidFill>
                  <a:srgbClr val="FF9300"/>
                </a:solidFill>
                <a:latin typeface="Avenir Book" charset="0"/>
                <a:ea typeface="Avenir Book" charset="0"/>
                <a:cs typeface="Avenir Book" charset="0"/>
              </a:rPr>
              <a:t>*</a:t>
            </a:r>
            <a:r>
              <a:rPr kumimoji="1" lang="en-US" altLang="ko-KR" sz="2000" b="1" dirty="0">
                <a:solidFill>
                  <a:srgbClr val="FF9300"/>
                </a:solidFill>
                <a:latin typeface="Avenir Book" charset="0"/>
                <a:ea typeface="Avenir Book" charset="0"/>
                <a:cs typeface="Avenir Book" charset="0"/>
              </a:rPr>
              <a:t> </a:t>
            </a:r>
            <a:r>
              <a:rPr kumimoji="1" lang="en-US" altLang="ko-KR" sz="2000" b="1" dirty="0" smtClean="0">
                <a:solidFill>
                  <a:srgbClr val="FF9300"/>
                </a:solidFill>
                <a:latin typeface="Avenir Book" charset="0"/>
                <a:ea typeface="Avenir Book" charset="0"/>
                <a:cs typeface="Avenir Book" charset="0"/>
              </a:rPr>
              <a:t> is obtained from SDSS</a:t>
            </a:r>
          </a:p>
          <a:p>
            <a:pPr lvl="0">
              <a:lnSpc>
                <a:spcPct val="150000"/>
              </a:lnSpc>
            </a:pPr>
            <a:r>
              <a:rPr kumimoji="1" lang="en-US" altLang="ko-KR" sz="2000" b="1" dirty="0" smtClean="0">
                <a:solidFill>
                  <a:srgbClr val="FF9300"/>
                </a:solidFill>
                <a:latin typeface="Avenir Book" charset="0"/>
                <a:ea typeface="Avenir Book" charset="0"/>
                <a:cs typeface="Avenir Book" charset="0"/>
              </a:rPr>
              <a:t>(</a:t>
            </a:r>
            <a:r>
              <a:rPr kumimoji="1" lang="en-US" altLang="ko-KR" sz="2000" b="1" dirty="0" smtClean="0">
                <a:solidFill>
                  <a:srgbClr val="FF9300"/>
                </a:solidFill>
                <a:latin typeface="Avenir Book" charset="0"/>
                <a:ea typeface="Avenir Book" charset="0"/>
                <a:cs typeface="Avenir Book" charset="0"/>
                <a:sym typeface="Wingdings"/>
              </a:rPr>
              <a:t> independent of distance)</a:t>
            </a:r>
            <a:endParaRPr kumimoji="1" lang="en-US" altLang="ko-KR" sz="2000" b="1" dirty="0" smtClean="0">
              <a:solidFill>
                <a:srgbClr val="FF9300"/>
              </a:solidFill>
              <a:latin typeface="Avenir Book" charset="0"/>
              <a:ea typeface="Avenir Book" charset="0"/>
              <a:cs typeface="Avenir Book" charset="0"/>
            </a:endParaRPr>
          </a:p>
        </p:txBody>
      </p:sp>
    </p:spTree>
    <p:extLst>
      <p:ext uri="{BB962C8B-B14F-4D97-AF65-F5344CB8AC3E}">
        <p14:creationId xmlns:p14="http://schemas.microsoft.com/office/powerpoint/2010/main" val="2198242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42239" y="685757"/>
            <a:ext cx="8892000" cy="43200"/>
          </a:xfrm>
          <a:prstGeom prst="rect">
            <a:avLst/>
          </a:prstGeom>
          <a:gradFill flip="none" rotWithShape="1">
            <a:gsLst>
              <a:gs pos="0">
                <a:srgbClr val="7A81FF"/>
              </a:gs>
              <a:gs pos="31000">
                <a:srgbClr val="9097D6"/>
              </a:gs>
              <a:gs pos="73000">
                <a:srgbClr val="BFC0E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12"/>
          </p:nvPr>
        </p:nvSpPr>
        <p:spPr/>
        <p:txBody>
          <a:bodyPr/>
          <a:lstStyle/>
          <a:p>
            <a:fld id="{4415093E-A90C-4644-99CC-F34263D64D61}" type="slidenum">
              <a:rPr lang="en-US" smtClean="0"/>
              <a:pPr/>
              <a:t>12</a:t>
            </a:fld>
            <a:endParaRPr lang="en-US" dirty="0"/>
          </a:p>
        </p:txBody>
      </p:sp>
      <p:sp>
        <p:nvSpPr>
          <p:cNvPr id="15" name="TextBox 11"/>
          <p:cNvSpPr txBox="1"/>
          <p:nvPr/>
        </p:nvSpPr>
        <p:spPr>
          <a:xfrm>
            <a:off x="54296" y="49833"/>
            <a:ext cx="9089704" cy="646331"/>
          </a:xfrm>
          <a:prstGeom prst="rect">
            <a:avLst/>
          </a:prstGeom>
          <a:noFill/>
        </p:spPr>
        <p:txBody>
          <a:bodyPr wrap="square" rtlCol="0" anchor="ctr">
            <a:spAutoFit/>
          </a:bodyPr>
          <a:lstStyle/>
          <a:p>
            <a:r>
              <a:rPr lang="en-US" altLang="ko-KR" sz="3200" b="1" dirty="0" smtClean="0">
                <a:solidFill>
                  <a:srgbClr val="002060"/>
                </a:solidFill>
              </a:rPr>
              <a:t> Kinematic </a:t>
            </a:r>
            <a:r>
              <a:rPr lang="en-US" altLang="ko-KR" sz="3200" b="1" dirty="0">
                <a:solidFill>
                  <a:srgbClr val="002060"/>
                </a:solidFill>
              </a:rPr>
              <a:t>size</a:t>
            </a:r>
            <a:r>
              <a:rPr lang="ko-KR" altLang="en-US" sz="3200" b="1" dirty="0">
                <a:solidFill>
                  <a:srgbClr val="002060"/>
                </a:solidFill>
              </a:rPr>
              <a:t> </a:t>
            </a:r>
            <a:r>
              <a:rPr lang="en-US" altLang="ko-KR" sz="3200" b="1" dirty="0">
                <a:solidFill>
                  <a:srgbClr val="002060"/>
                </a:solidFill>
              </a:rPr>
              <a:t>:</a:t>
            </a:r>
            <a:r>
              <a:rPr lang="ko-KR" altLang="en-US" sz="3200" b="1" dirty="0">
                <a:solidFill>
                  <a:srgbClr val="002060"/>
                </a:solidFill>
              </a:rPr>
              <a:t> </a:t>
            </a:r>
            <a:r>
              <a:rPr lang="en-US" altLang="ko-KR" sz="3200" b="1" dirty="0">
                <a:solidFill>
                  <a:srgbClr val="002060"/>
                </a:solidFill>
              </a:rPr>
              <a:t>Radial profile of  </a:t>
            </a:r>
            <a:r>
              <a:rPr lang="en-US" altLang="ko-KR" sz="3600" b="1" dirty="0" err="1">
                <a:solidFill>
                  <a:srgbClr val="002060"/>
                </a:solidFill>
              </a:rPr>
              <a:t>σ</a:t>
            </a:r>
            <a:r>
              <a:rPr lang="en-US" altLang="ko-KR" sz="3200" b="1" baseline="-25000" dirty="0">
                <a:solidFill>
                  <a:srgbClr val="002060"/>
                </a:solidFill>
              </a:rPr>
              <a:t>[OIII</a:t>
            </a:r>
            <a:r>
              <a:rPr lang="en-US" altLang="ko-KR" sz="3200" b="1" baseline="-25000" dirty="0" smtClean="0">
                <a:solidFill>
                  <a:srgbClr val="002060"/>
                </a:solidFill>
              </a:rPr>
              <a:t>]</a:t>
            </a:r>
            <a:endParaRPr lang="en-US" sz="3200" b="1" dirty="0">
              <a:solidFill>
                <a:srgbClr val="002060"/>
              </a:solidFill>
            </a:endParaRPr>
          </a:p>
        </p:txBody>
      </p:sp>
      <p:sp>
        <p:nvSpPr>
          <p:cNvPr id="17" name="텍스트 상자 16"/>
          <p:cNvSpPr txBox="1"/>
          <p:nvPr/>
        </p:nvSpPr>
        <p:spPr>
          <a:xfrm>
            <a:off x="365761" y="801519"/>
            <a:ext cx="6347507" cy="646331"/>
          </a:xfrm>
          <a:prstGeom prst="rect">
            <a:avLst/>
          </a:prstGeom>
          <a:noFill/>
        </p:spPr>
        <p:txBody>
          <a:bodyPr wrap="none" rtlCol="0">
            <a:spAutoFit/>
          </a:bodyPr>
          <a:lstStyle/>
          <a:p>
            <a:pPr marL="285750" indent="-285750">
              <a:lnSpc>
                <a:spcPct val="150000"/>
              </a:lnSpc>
              <a:buFont typeface="Wingdings" charset="2"/>
              <a:buChar char="v"/>
            </a:pPr>
            <a:r>
              <a:rPr kumimoji="1" lang="en-US" altLang="ko-KR" sz="2400" b="1" dirty="0" smtClean="0">
                <a:solidFill>
                  <a:srgbClr val="00B050"/>
                </a:solidFill>
                <a:latin typeface="Avenir Book" charset="0"/>
                <a:ea typeface="Avenir Book" charset="0"/>
                <a:cs typeface="Avenir Book" charset="0"/>
              </a:rPr>
              <a:t>  Outflow existing area (i.e., Kinematic size)</a:t>
            </a:r>
            <a:endParaRPr kumimoji="1" lang="ko-KR" altLang="en-US" sz="2400" b="1" dirty="0">
              <a:solidFill>
                <a:srgbClr val="00B050"/>
              </a:solidFill>
              <a:latin typeface="Avenir Book" charset="0"/>
              <a:ea typeface="Avenir Book" charset="0"/>
              <a:cs typeface="Avenir Book" charset="0"/>
            </a:endParaRPr>
          </a:p>
        </p:txBody>
      </p:sp>
      <p:sp>
        <p:nvSpPr>
          <p:cNvPr id="19" name="텍스트 상자 18"/>
          <p:cNvSpPr txBox="1"/>
          <p:nvPr/>
        </p:nvSpPr>
        <p:spPr>
          <a:xfrm>
            <a:off x="613648" y="1384871"/>
            <a:ext cx="7953881" cy="1477328"/>
          </a:xfrm>
          <a:prstGeom prst="rect">
            <a:avLst/>
          </a:prstGeom>
          <a:noFill/>
        </p:spPr>
        <p:txBody>
          <a:bodyPr wrap="square" rtlCol="0">
            <a:spAutoFit/>
          </a:bodyPr>
          <a:lstStyle/>
          <a:p>
            <a:pPr marR="0" lvl="0" defTabSz="914400" eaLnBrk="1" fontAlgn="auto" latinLnBrk="0" hangingPunct="1">
              <a:lnSpc>
                <a:spcPct val="150000"/>
              </a:lnSpc>
              <a:spcBef>
                <a:spcPts val="0"/>
              </a:spcBef>
              <a:spcAft>
                <a:spcPts val="0"/>
              </a:spcAft>
              <a:buClrTx/>
              <a:buSzTx/>
              <a:tabLst/>
              <a:defRPr/>
            </a:pPr>
            <a:r>
              <a:rPr kumimoji="1" lang="en-US" altLang="ko-KR" sz="2000" b="1" dirty="0" smtClean="0">
                <a:solidFill>
                  <a:srgbClr val="0070C0"/>
                </a:solidFill>
                <a:latin typeface="Avenir Book" charset="0"/>
                <a:ea typeface="Avenir Book" charset="0"/>
                <a:cs typeface="Avenir Book" charset="0"/>
              </a:rPr>
              <a:t>- use Velocity dispersion of [OIII] as an outflow tracer</a:t>
            </a:r>
          </a:p>
          <a:p>
            <a:pPr marR="0" lvl="0" defTabSz="914400" eaLnBrk="1" fontAlgn="auto" latinLnBrk="0" hangingPunct="1">
              <a:lnSpc>
                <a:spcPct val="150000"/>
              </a:lnSpc>
              <a:spcBef>
                <a:spcPts val="0"/>
              </a:spcBef>
              <a:spcAft>
                <a:spcPts val="0"/>
              </a:spcAft>
              <a:buClrTx/>
              <a:buSzTx/>
              <a:tabLst/>
              <a:defRPr/>
            </a:pPr>
            <a:r>
              <a:rPr kumimoji="1" lang="en-US" altLang="ko-KR" sz="2000" b="1" dirty="0" smtClean="0">
                <a:solidFill>
                  <a:srgbClr val="0070C0"/>
                </a:solidFill>
                <a:latin typeface="Avenir Book" charset="0"/>
                <a:ea typeface="Avenir Book" charset="0"/>
                <a:cs typeface="Avenir Book" charset="0"/>
              </a:rPr>
              <a:t>- Velocity shift is a weak tracer for Type 2 AGNs (projection effect)</a:t>
            </a:r>
          </a:p>
          <a:p>
            <a:pPr lvl="0">
              <a:lnSpc>
                <a:spcPct val="150000"/>
              </a:lnSpc>
            </a:pPr>
            <a:r>
              <a:rPr kumimoji="1" lang="en-US" altLang="ko-KR" sz="2000" b="1" dirty="0" smtClean="0">
                <a:solidFill>
                  <a:srgbClr val="0070C0"/>
                </a:solidFill>
                <a:latin typeface="Avenir Book" charset="0"/>
                <a:ea typeface="Avenir Book" charset="0"/>
                <a:cs typeface="Avenir Book" charset="0"/>
              </a:rPr>
              <a:t>- </a:t>
            </a:r>
            <a:r>
              <a:rPr kumimoji="1" lang="en-US" altLang="ko-KR" sz="2000" b="1" dirty="0">
                <a:solidFill>
                  <a:srgbClr val="0070C0"/>
                </a:solidFill>
                <a:latin typeface="Avenir Book" charset="0"/>
                <a:ea typeface="Avenir Book" charset="0"/>
                <a:cs typeface="Avenir Book" charset="0"/>
              </a:rPr>
              <a:t>A</a:t>
            </a:r>
            <a:r>
              <a:rPr kumimoji="1" lang="en-US" altLang="ko-KR" sz="2000" b="1" dirty="0" smtClean="0">
                <a:solidFill>
                  <a:srgbClr val="0070C0"/>
                </a:solidFill>
                <a:latin typeface="Avenir Book" charset="0"/>
                <a:ea typeface="Avenir Book" charset="0"/>
                <a:cs typeface="Avenir Book" charset="0"/>
              </a:rPr>
              <a:t>verage </a:t>
            </a:r>
            <a:r>
              <a:rPr kumimoji="1" lang="mr-IN" altLang="ko-KR" sz="2000" b="1" dirty="0" err="1" smtClean="0">
                <a:solidFill>
                  <a:srgbClr val="0070C0"/>
                </a:solidFill>
                <a:latin typeface="Avenir Book" charset="0"/>
                <a:ea typeface="Avenir Book" charset="0"/>
                <a:cs typeface="Avenir Book" charset="0"/>
              </a:rPr>
              <a:t>σ</a:t>
            </a:r>
            <a:r>
              <a:rPr kumimoji="1" lang="en-US" altLang="ko-KR" sz="2000" b="1" baseline="-25000" dirty="0" smtClean="0">
                <a:solidFill>
                  <a:srgbClr val="0070C0"/>
                </a:solidFill>
                <a:latin typeface="Avenir Book" charset="0"/>
                <a:ea typeface="Avenir Book" charset="0"/>
                <a:cs typeface="Avenir Book" charset="0"/>
              </a:rPr>
              <a:t>[OIII]</a:t>
            </a:r>
            <a:r>
              <a:rPr kumimoji="1" lang="mr-IN" altLang="ko-KR" sz="2000" b="1" dirty="0" smtClean="0">
                <a:solidFill>
                  <a:srgbClr val="0070C0"/>
                </a:solidFill>
                <a:latin typeface="Avenir Book" charset="0"/>
                <a:ea typeface="Avenir Book" charset="0"/>
                <a:cs typeface="Avenir Book" charset="0"/>
              </a:rPr>
              <a:t> </a:t>
            </a:r>
            <a:r>
              <a:rPr kumimoji="1" lang="en-US" altLang="ko-KR" sz="2000" b="1" dirty="0" smtClean="0">
                <a:solidFill>
                  <a:srgbClr val="0070C0"/>
                </a:solidFill>
                <a:latin typeface="Avenir Book" charset="0"/>
                <a:ea typeface="Avenir Book" charset="0"/>
                <a:cs typeface="Avenir Book" charset="0"/>
                <a:sym typeface="Wingdings"/>
              </a:rPr>
              <a:t>larger than </a:t>
            </a:r>
            <a:r>
              <a:rPr kumimoji="1" lang="mr-IN" altLang="ko-KR" sz="2000" b="1" dirty="0" err="1" smtClean="0">
                <a:solidFill>
                  <a:srgbClr val="0070C0"/>
                </a:solidFill>
                <a:latin typeface="Avenir Book" charset="0"/>
                <a:ea typeface="Avenir Book" charset="0"/>
                <a:cs typeface="Avenir Book" charset="0"/>
              </a:rPr>
              <a:t>σ</a:t>
            </a:r>
            <a:r>
              <a:rPr kumimoji="1" lang="en-US" altLang="ko-KR" sz="2000" b="1" baseline="-25000" dirty="0" smtClean="0">
                <a:solidFill>
                  <a:srgbClr val="0070C0"/>
                </a:solidFill>
                <a:latin typeface="Avenir Book" charset="0"/>
                <a:ea typeface="Avenir Book" charset="0"/>
                <a:cs typeface="Avenir Book" charset="0"/>
              </a:rPr>
              <a:t>*</a:t>
            </a:r>
            <a:r>
              <a:rPr kumimoji="1" lang="en-US" altLang="ko-KR" sz="2000" b="1" dirty="0" smtClean="0">
                <a:solidFill>
                  <a:srgbClr val="0070C0"/>
                </a:solidFill>
                <a:latin typeface="Avenir Book" charset="0"/>
                <a:ea typeface="Avenir Book" charset="0"/>
                <a:cs typeface="Avenir Book" charset="0"/>
              </a:rPr>
              <a:t> (</a:t>
            </a:r>
            <a:r>
              <a:rPr kumimoji="1" lang="mr-IN" altLang="ko-KR" sz="2000" b="1" dirty="0" err="1">
                <a:solidFill>
                  <a:srgbClr val="0070C0"/>
                </a:solidFill>
                <a:latin typeface="Avenir Book" charset="0"/>
                <a:ea typeface="Avenir Book" charset="0"/>
                <a:cs typeface="Avenir Book" charset="0"/>
              </a:rPr>
              <a:t>σ</a:t>
            </a:r>
            <a:r>
              <a:rPr kumimoji="1" lang="en-US" altLang="ko-KR" sz="2000" b="1" baseline="-25000" dirty="0">
                <a:solidFill>
                  <a:srgbClr val="0070C0"/>
                </a:solidFill>
                <a:latin typeface="Avenir Book" charset="0"/>
                <a:ea typeface="Avenir Book" charset="0"/>
                <a:cs typeface="Avenir Book" charset="0"/>
              </a:rPr>
              <a:t>[OIII]</a:t>
            </a:r>
            <a:r>
              <a:rPr kumimoji="1" lang="mr-IN" altLang="ko-KR" sz="2000" b="1" dirty="0">
                <a:solidFill>
                  <a:srgbClr val="0070C0"/>
                </a:solidFill>
                <a:latin typeface="Avenir Book" charset="0"/>
                <a:ea typeface="Avenir Book" charset="0"/>
                <a:cs typeface="Avenir Book" charset="0"/>
              </a:rPr>
              <a:t> </a:t>
            </a:r>
            <a:r>
              <a:rPr kumimoji="1" lang="en-US" altLang="ko-KR" sz="2000" b="1" dirty="0" smtClean="0">
                <a:solidFill>
                  <a:srgbClr val="0070C0"/>
                </a:solidFill>
                <a:latin typeface="Avenir Book" charset="0"/>
                <a:ea typeface="Avenir Book" charset="0"/>
                <a:cs typeface="Avenir Book" charset="0"/>
              </a:rPr>
              <a:t>&gt;</a:t>
            </a:r>
            <a:r>
              <a:rPr kumimoji="1" lang="mr-IN" altLang="ko-KR" sz="2000" b="1" dirty="0">
                <a:solidFill>
                  <a:srgbClr val="0070C0"/>
                </a:solidFill>
                <a:latin typeface="Avenir Book" charset="0"/>
                <a:ea typeface="Avenir Book" charset="0"/>
                <a:cs typeface="Avenir Book" charset="0"/>
              </a:rPr>
              <a:t> </a:t>
            </a:r>
            <a:r>
              <a:rPr kumimoji="1" lang="mr-IN" altLang="ko-KR" sz="2000" b="1" dirty="0" err="1">
                <a:solidFill>
                  <a:srgbClr val="0070C0"/>
                </a:solidFill>
                <a:latin typeface="Avenir Book" charset="0"/>
                <a:ea typeface="Avenir Book" charset="0"/>
                <a:cs typeface="Avenir Book" charset="0"/>
              </a:rPr>
              <a:t>σ</a:t>
            </a:r>
            <a:r>
              <a:rPr kumimoji="1" lang="en-US" altLang="ko-KR" sz="2000" b="1" baseline="-25000" dirty="0" smtClean="0">
                <a:solidFill>
                  <a:srgbClr val="0070C0"/>
                </a:solidFill>
                <a:latin typeface="Avenir Book" charset="0"/>
                <a:ea typeface="Avenir Book" charset="0"/>
                <a:cs typeface="Avenir Book" charset="0"/>
              </a:rPr>
              <a:t>*</a:t>
            </a:r>
            <a:r>
              <a:rPr kumimoji="1" lang="en-US" altLang="ko-KR" sz="2000" b="1" dirty="0" smtClean="0">
                <a:solidFill>
                  <a:srgbClr val="0070C0"/>
                </a:solidFill>
                <a:latin typeface="Avenir Book" charset="0"/>
                <a:ea typeface="Avenir Book" charset="0"/>
                <a:cs typeface="Avenir Book" charset="0"/>
              </a:rPr>
              <a:t> )</a:t>
            </a:r>
            <a:endParaRPr kumimoji="1" lang="ko-KR" altLang="en-US" sz="2000" b="1" dirty="0">
              <a:solidFill>
                <a:srgbClr val="0070C0"/>
              </a:solidFill>
              <a:latin typeface="Avenir Book" charset="0"/>
              <a:ea typeface="Avenir Book" charset="0"/>
              <a:cs typeface="Avenir Book" charset="0"/>
            </a:endParaRPr>
          </a:p>
        </p:txBody>
      </p:sp>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1" y="2872152"/>
            <a:ext cx="4598182" cy="3807617"/>
          </a:xfrm>
          <a:prstGeom prst="rect">
            <a:avLst/>
          </a:prstGeom>
        </p:spPr>
      </p:pic>
      <p:sp>
        <p:nvSpPr>
          <p:cNvPr id="7" name="오른쪽 중괄호[R] 6"/>
          <p:cNvSpPr/>
          <p:nvPr/>
        </p:nvSpPr>
        <p:spPr>
          <a:xfrm>
            <a:off x="4950979" y="5039788"/>
            <a:ext cx="144000" cy="756000"/>
          </a:xfrm>
          <a:prstGeom prst="rightBrace">
            <a:avLst>
              <a:gd name="adj1" fmla="val 48481"/>
              <a:gd name="adj2" fmla="val 50000"/>
            </a:avLst>
          </a:prstGeom>
          <a:ln w="158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ko-KR" altLang="en-US"/>
          </a:p>
        </p:txBody>
      </p:sp>
      <p:sp>
        <p:nvSpPr>
          <p:cNvPr id="10" name="텍스트 상자 9"/>
          <p:cNvSpPr txBox="1"/>
          <p:nvPr/>
        </p:nvSpPr>
        <p:spPr>
          <a:xfrm>
            <a:off x="5094979" y="5248511"/>
            <a:ext cx="2785121" cy="338554"/>
          </a:xfrm>
          <a:prstGeom prst="rect">
            <a:avLst/>
          </a:prstGeom>
          <a:noFill/>
        </p:spPr>
        <p:txBody>
          <a:bodyPr wrap="none" rtlCol="0">
            <a:spAutoFit/>
          </a:bodyPr>
          <a:lstStyle/>
          <a:p>
            <a:r>
              <a:rPr kumimoji="1" lang="en-US" altLang="ko-KR" sz="1600" dirty="0" smtClean="0">
                <a:solidFill>
                  <a:srgbClr val="00B050"/>
                </a:solidFill>
              </a:rPr>
              <a:t>Average uncertainty of </a:t>
            </a:r>
            <a:r>
              <a:rPr kumimoji="1" lang="en-US" altLang="ko-KR" sz="1600" dirty="0" err="1" smtClean="0">
                <a:solidFill>
                  <a:srgbClr val="00B050"/>
                </a:solidFill>
              </a:rPr>
              <a:t>σ</a:t>
            </a:r>
            <a:r>
              <a:rPr kumimoji="1" lang="en-US" altLang="ko-KR" sz="1600" baseline="-25000" dirty="0" smtClean="0">
                <a:solidFill>
                  <a:srgbClr val="00B050"/>
                </a:solidFill>
              </a:rPr>
              <a:t>[OIII]</a:t>
            </a:r>
            <a:r>
              <a:rPr kumimoji="1" lang="en-US" altLang="ko-KR" sz="1600" dirty="0" smtClean="0">
                <a:solidFill>
                  <a:srgbClr val="00B050"/>
                </a:solidFill>
              </a:rPr>
              <a:t>/</a:t>
            </a:r>
            <a:r>
              <a:rPr kumimoji="1" lang="en-US" altLang="ko-KR" sz="1600" dirty="0" err="1" smtClean="0">
                <a:solidFill>
                  <a:srgbClr val="00B050"/>
                </a:solidFill>
              </a:rPr>
              <a:t>σ</a:t>
            </a:r>
            <a:r>
              <a:rPr kumimoji="1" lang="en-US" altLang="ko-KR" sz="1600" baseline="-25000" dirty="0" smtClean="0">
                <a:solidFill>
                  <a:srgbClr val="00B050"/>
                </a:solidFill>
              </a:rPr>
              <a:t>*</a:t>
            </a:r>
            <a:endParaRPr kumimoji="1" lang="ko-KR" altLang="en-US" sz="1600" dirty="0">
              <a:solidFill>
                <a:srgbClr val="00B050"/>
              </a:solidFill>
            </a:endParaRPr>
          </a:p>
        </p:txBody>
      </p:sp>
      <p:sp>
        <p:nvSpPr>
          <p:cNvPr id="11" name="타원 10"/>
          <p:cNvSpPr/>
          <p:nvPr/>
        </p:nvSpPr>
        <p:spPr>
          <a:xfrm rot="1205733">
            <a:off x="1887535" y="4755027"/>
            <a:ext cx="2416586" cy="1039387"/>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20" name="직선 화살표 연결선 19"/>
          <p:cNvCxnSpPr/>
          <p:nvPr/>
        </p:nvCxnSpPr>
        <p:spPr>
          <a:xfrm flipV="1">
            <a:off x="4055893" y="4827536"/>
            <a:ext cx="1978345" cy="413239"/>
          </a:xfrm>
          <a:prstGeom prst="straightConnector1">
            <a:avLst/>
          </a:prstGeom>
          <a:ln>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텍스트 상자 20"/>
          <p:cNvSpPr txBox="1"/>
          <p:nvPr/>
        </p:nvSpPr>
        <p:spPr>
          <a:xfrm>
            <a:off x="6034238" y="4521656"/>
            <a:ext cx="2352439" cy="584775"/>
          </a:xfrm>
          <a:prstGeom prst="rect">
            <a:avLst/>
          </a:prstGeom>
          <a:noFill/>
        </p:spPr>
        <p:txBody>
          <a:bodyPr wrap="none" rtlCol="0">
            <a:spAutoFit/>
          </a:bodyPr>
          <a:lstStyle/>
          <a:p>
            <a:r>
              <a:rPr kumimoji="1" lang="en-US" altLang="ko-KR" sz="1600" dirty="0" smtClean="0">
                <a:solidFill>
                  <a:schemeClr val="bg2">
                    <a:lumMod val="50000"/>
                  </a:schemeClr>
                </a:solidFill>
              </a:rPr>
              <a:t>Standard deviation of</a:t>
            </a:r>
          </a:p>
          <a:p>
            <a:r>
              <a:rPr kumimoji="1" lang="en-US" altLang="ko-KR" sz="1600" dirty="0">
                <a:solidFill>
                  <a:schemeClr val="bg2">
                    <a:lumMod val="50000"/>
                  </a:schemeClr>
                </a:solidFill>
              </a:rPr>
              <a:t>d</a:t>
            </a:r>
            <a:r>
              <a:rPr kumimoji="1" lang="en-US" altLang="ko-KR" sz="1600" dirty="0" smtClean="0">
                <a:solidFill>
                  <a:schemeClr val="bg2">
                    <a:lumMod val="50000"/>
                  </a:schemeClr>
                </a:solidFill>
              </a:rPr>
              <a:t>ata points = Error of size </a:t>
            </a:r>
            <a:endParaRPr kumimoji="1" lang="ko-KR" altLang="en-US" sz="1600" dirty="0">
              <a:solidFill>
                <a:schemeClr val="bg2">
                  <a:lumMod val="50000"/>
                </a:schemeClr>
              </a:solidFill>
            </a:endParaRPr>
          </a:p>
        </p:txBody>
      </p:sp>
      <p:cxnSp>
        <p:nvCxnSpPr>
          <p:cNvPr id="24" name="직선 화살표 연결선 23"/>
          <p:cNvCxnSpPr/>
          <p:nvPr/>
        </p:nvCxnSpPr>
        <p:spPr>
          <a:xfrm>
            <a:off x="1171860" y="5296118"/>
            <a:ext cx="3314700" cy="1171646"/>
          </a:xfrm>
          <a:prstGeom prst="straightConnector1">
            <a:avLst/>
          </a:prstGeom>
          <a:ln>
            <a:solidFill>
              <a:srgbClr val="FF40FF"/>
            </a:solidFill>
            <a:tailEnd type="triangle"/>
          </a:ln>
        </p:spPr>
        <p:style>
          <a:lnRef idx="1">
            <a:schemeClr val="accent1"/>
          </a:lnRef>
          <a:fillRef idx="0">
            <a:schemeClr val="accent1"/>
          </a:fillRef>
          <a:effectRef idx="0">
            <a:schemeClr val="accent1"/>
          </a:effectRef>
          <a:fontRef idx="minor">
            <a:schemeClr val="tx1"/>
          </a:fontRef>
        </p:style>
      </p:cxnSp>
      <p:sp>
        <p:nvSpPr>
          <p:cNvPr id="25" name="텍스트 상자 24"/>
          <p:cNvSpPr txBox="1"/>
          <p:nvPr/>
        </p:nvSpPr>
        <p:spPr>
          <a:xfrm>
            <a:off x="4514270" y="6313920"/>
            <a:ext cx="1519968" cy="338554"/>
          </a:xfrm>
          <a:prstGeom prst="rect">
            <a:avLst/>
          </a:prstGeom>
          <a:noFill/>
        </p:spPr>
        <p:txBody>
          <a:bodyPr wrap="none" rtlCol="0">
            <a:spAutoFit/>
          </a:bodyPr>
          <a:lstStyle/>
          <a:p>
            <a:r>
              <a:rPr kumimoji="1" lang="en-US" altLang="ko-KR" sz="1600" dirty="0" smtClean="0">
                <a:solidFill>
                  <a:srgbClr val="FF40FF"/>
                </a:solidFill>
              </a:rPr>
              <a:t>Seeing (HWHM)</a:t>
            </a:r>
            <a:endParaRPr kumimoji="1" lang="ko-KR" altLang="en-US" sz="1600" dirty="0">
              <a:solidFill>
                <a:srgbClr val="FF40FF"/>
              </a:solidFill>
            </a:endParaRPr>
          </a:p>
        </p:txBody>
      </p:sp>
      <p:sp>
        <p:nvSpPr>
          <p:cNvPr id="26" name="텍스트 상자 25"/>
          <p:cNvSpPr txBox="1"/>
          <p:nvPr/>
        </p:nvSpPr>
        <p:spPr>
          <a:xfrm>
            <a:off x="5510617" y="3107307"/>
            <a:ext cx="4044621" cy="1015663"/>
          </a:xfrm>
          <a:prstGeom prst="rect">
            <a:avLst/>
          </a:prstGeom>
          <a:noFill/>
        </p:spPr>
        <p:txBody>
          <a:bodyPr wrap="square" rtlCol="0">
            <a:spAutoFit/>
          </a:bodyPr>
          <a:lstStyle/>
          <a:p>
            <a:pPr lvl="0">
              <a:lnSpc>
                <a:spcPct val="150000"/>
              </a:lnSpc>
            </a:pPr>
            <a:r>
              <a:rPr kumimoji="1" lang="mr-IN" altLang="ko-KR" sz="2000" b="1" dirty="0" err="1" smtClean="0">
                <a:solidFill>
                  <a:srgbClr val="FF9300"/>
                </a:solidFill>
                <a:latin typeface="Avenir Book" charset="0"/>
                <a:ea typeface="Avenir Book" charset="0"/>
                <a:cs typeface="Avenir Book" charset="0"/>
              </a:rPr>
              <a:t>σ</a:t>
            </a:r>
            <a:r>
              <a:rPr kumimoji="1" lang="en-US" altLang="ko-KR" sz="2000" b="1" baseline="-25000" dirty="0">
                <a:solidFill>
                  <a:srgbClr val="FF9300"/>
                </a:solidFill>
                <a:latin typeface="Avenir Book" charset="0"/>
                <a:ea typeface="Avenir Book" charset="0"/>
                <a:cs typeface="Avenir Book" charset="0"/>
              </a:rPr>
              <a:t>*</a:t>
            </a:r>
            <a:r>
              <a:rPr kumimoji="1" lang="en-US" altLang="ko-KR" sz="2000" b="1" dirty="0">
                <a:solidFill>
                  <a:srgbClr val="FF9300"/>
                </a:solidFill>
                <a:latin typeface="Avenir Book" charset="0"/>
                <a:ea typeface="Avenir Book" charset="0"/>
                <a:cs typeface="Avenir Book" charset="0"/>
              </a:rPr>
              <a:t> </a:t>
            </a:r>
            <a:r>
              <a:rPr kumimoji="1" lang="en-US" altLang="ko-KR" sz="2000" b="1" dirty="0" smtClean="0">
                <a:solidFill>
                  <a:srgbClr val="FF9300"/>
                </a:solidFill>
                <a:latin typeface="Avenir Book" charset="0"/>
                <a:ea typeface="Avenir Book" charset="0"/>
                <a:cs typeface="Avenir Book" charset="0"/>
              </a:rPr>
              <a:t> is obtained from SDSS</a:t>
            </a:r>
          </a:p>
          <a:p>
            <a:pPr lvl="0">
              <a:lnSpc>
                <a:spcPct val="150000"/>
              </a:lnSpc>
            </a:pPr>
            <a:r>
              <a:rPr kumimoji="1" lang="en-US" altLang="ko-KR" sz="2000" b="1" dirty="0" smtClean="0">
                <a:solidFill>
                  <a:srgbClr val="FF9300"/>
                </a:solidFill>
                <a:latin typeface="Avenir Book" charset="0"/>
                <a:ea typeface="Avenir Book" charset="0"/>
                <a:cs typeface="Avenir Book" charset="0"/>
              </a:rPr>
              <a:t>(</a:t>
            </a:r>
            <a:r>
              <a:rPr kumimoji="1" lang="en-US" altLang="ko-KR" sz="2000" b="1" dirty="0" smtClean="0">
                <a:solidFill>
                  <a:srgbClr val="FF9300"/>
                </a:solidFill>
                <a:latin typeface="Avenir Book" charset="0"/>
                <a:ea typeface="Avenir Book" charset="0"/>
                <a:cs typeface="Avenir Book" charset="0"/>
                <a:sym typeface="Wingdings"/>
              </a:rPr>
              <a:t> independent of distance)</a:t>
            </a:r>
            <a:endParaRPr kumimoji="1" lang="en-US" altLang="ko-KR" sz="2000" b="1" dirty="0" smtClean="0">
              <a:solidFill>
                <a:srgbClr val="FF9300"/>
              </a:solidFill>
              <a:latin typeface="Avenir Book" charset="0"/>
              <a:ea typeface="Avenir Book" charset="0"/>
              <a:cs typeface="Avenir Book" charset="0"/>
            </a:endParaRPr>
          </a:p>
        </p:txBody>
      </p:sp>
    </p:spTree>
    <p:extLst>
      <p:ext uri="{BB962C8B-B14F-4D97-AF65-F5344CB8AC3E}">
        <p14:creationId xmlns:p14="http://schemas.microsoft.com/office/powerpoint/2010/main" val="18268873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2239" y="685757"/>
            <a:ext cx="8892000" cy="43200"/>
          </a:xfrm>
          <a:prstGeom prst="rect">
            <a:avLst/>
          </a:prstGeom>
          <a:gradFill flip="none" rotWithShape="1">
            <a:gsLst>
              <a:gs pos="0">
                <a:srgbClr val="7A81FF"/>
              </a:gs>
              <a:gs pos="31000">
                <a:srgbClr val="9097D6"/>
              </a:gs>
              <a:gs pos="73000">
                <a:srgbClr val="BFC0E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296" y="49833"/>
            <a:ext cx="7252755" cy="646331"/>
          </a:xfrm>
          <a:prstGeom prst="rect">
            <a:avLst/>
          </a:prstGeom>
          <a:noFill/>
        </p:spPr>
        <p:txBody>
          <a:bodyPr wrap="none" rtlCol="0" anchor="ctr">
            <a:spAutoFit/>
          </a:bodyPr>
          <a:lstStyle/>
          <a:p>
            <a:r>
              <a:rPr lang="en-US" sz="3200" b="1" dirty="0">
                <a:solidFill>
                  <a:srgbClr val="002060"/>
                </a:solidFill>
              </a:rPr>
              <a:t> </a:t>
            </a:r>
            <a:r>
              <a:rPr lang="en-US" sz="3200" b="1" dirty="0" smtClean="0">
                <a:solidFill>
                  <a:srgbClr val="002060"/>
                </a:solidFill>
              </a:rPr>
              <a:t>Kinematic </a:t>
            </a:r>
            <a:r>
              <a:rPr lang="en-US" sz="3200" b="1" dirty="0">
                <a:solidFill>
                  <a:srgbClr val="002060"/>
                </a:solidFill>
              </a:rPr>
              <a:t>size</a:t>
            </a:r>
            <a:r>
              <a:rPr lang="ko-KR" altLang="en-US" sz="3200" b="1" dirty="0">
                <a:solidFill>
                  <a:srgbClr val="002060"/>
                </a:solidFill>
              </a:rPr>
              <a:t> </a:t>
            </a:r>
            <a:r>
              <a:rPr lang="en-US" altLang="ko-KR" sz="3200" b="1" dirty="0">
                <a:solidFill>
                  <a:srgbClr val="002060"/>
                </a:solidFill>
              </a:rPr>
              <a:t>:</a:t>
            </a:r>
            <a:r>
              <a:rPr lang="ko-KR" altLang="en-US" sz="3200" b="1" dirty="0">
                <a:solidFill>
                  <a:srgbClr val="002060"/>
                </a:solidFill>
              </a:rPr>
              <a:t> </a:t>
            </a:r>
            <a:r>
              <a:rPr lang="en-US" altLang="ko-KR" sz="3200" b="1" dirty="0" smtClean="0">
                <a:solidFill>
                  <a:srgbClr val="002060"/>
                </a:solidFill>
              </a:rPr>
              <a:t>Distribution of </a:t>
            </a:r>
            <a:r>
              <a:rPr lang="en-US" altLang="ko-KR" sz="3600" b="1" dirty="0" err="1" smtClean="0">
                <a:solidFill>
                  <a:srgbClr val="002060"/>
                </a:solidFill>
              </a:rPr>
              <a:t>σ</a:t>
            </a:r>
            <a:r>
              <a:rPr lang="en-US" altLang="ko-KR" sz="3200" b="1" baseline="-25000" dirty="0" smtClean="0">
                <a:solidFill>
                  <a:srgbClr val="002060"/>
                </a:solidFill>
              </a:rPr>
              <a:t>[OIII</a:t>
            </a:r>
            <a:r>
              <a:rPr lang="en-US" altLang="ko-KR" sz="3200" b="1" baseline="-25000" dirty="0">
                <a:solidFill>
                  <a:srgbClr val="002060"/>
                </a:solidFill>
              </a:rPr>
              <a:t>]</a:t>
            </a:r>
            <a:r>
              <a:rPr lang="en-US" sz="3200" b="1" dirty="0">
                <a:solidFill>
                  <a:srgbClr val="002060"/>
                </a:solidFill>
              </a:rPr>
              <a:t> </a:t>
            </a:r>
            <a:r>
              <a:rPr lang="en-US" sz="3200" b="1" dirty="0" smtClean="0">
                <a:solidFill>
                  <a:srgbClr val="002060"/>
                </a:solidFill>
              </a:rPr>
              <a:t>/</a:t>
            </a:r>
            <a:r>
              <a:rPr lang="en-US" altLang="ko-KR" sz="3600" b="1" dirty="0">
                <a:solidFill>
                  <a:srgbClr val="002060"/>
                </a:solidFill>
              </a:rPr>
              <a:t> </a:t>
            </a:r>
            <a:r>
              <a:rPr lang="en-US" altLang="ko-KR" sz="3600" b="1" dirty="0" err="1" smtClean="0">
                <a:solidFill>
                  <a:srgbClr val="002060"/>
                </a:solidFill>
              </a:rPr>
              <a:t>σ</a:t>
            </a:r>
            <a:r>
              <a:rPr lang="en-US" altLang="ko-KR" sz="3200" b="1" baseline="-25000" dirty="0">
                <a:solidFill>
                  <a:srgbClr val="002060"/>
                </a:solidFill>
              </a:rPr>
              <a:t>*</a:t>
            </a:r>
            <a:r>
              <a:rPr lang="en-US" sz="3200" b="1" dirty="0" smtClean="0">
                <a:solidFill>
                  <a:srgbClr val="002060"/>
                </a:solidFill>
              </a:rPr>
              <a:t> </a:t>
            </a:r>
            <a:endParaRPr lang="en-US" sz="3200" b="1" dirty="0">
              <a:solidFill>
                <a:srgbClr val="002060"/>
              </a:solidFill>
            </a:endParaRPr>
          </a:p>
        </p:txBody>
      </p:sp>
      <p:sp>
        <p:nvSpPr>
          <p:cNvPr id="14" name="Slide Number Placeholder 13"/>
          <p:cNvSpPr>
            <a:spLocks noGrp="1"/>
          </p:cNvSpPr>
          <p:nvPr>
            <p:ph type="sldNum" sz="quarter" idx="12"/>
          </p:nvPr>
        </p:nvSpPr>
        <p:spPr/>
        <p:txBody>
          <a:bodyPr/>
          <a:lstStyle/>
          <a:p>
            <a:fld id="{4415093E-A90C-4644-99CC-F34263D64D61}" type="slidenum">
              <a:rPr lang="en-US" smtClean="0"/>
              <a:pPr/>
              <a:t>13</a:t>
            </a:fld>
            <a:endParaRPr lang="en-US" dirty="0"/>
          </a:p>
        </p:txBody>
      </p:sp>
      <p:pic>
        <p:nvPicPr>
          <p:cNvPr id="6" name="그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0506" y="1367251"/>
            <a:ext cx="6093494" cy="4874795"/>
          </a:xfrm>
          <a:prstGeom prst="rect">
            <a:avLst/>
          </a:prstGeom>
        </p:spPr>
      </p:pic>
      <p:pic>
        <p:nvPicPr>
          <p:cNvPr id="8" name="그림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7711"/>
            <a:ext cx="3058959" cy="4894335"/>
          </a:xfrm>
          <a:prstGeom prst="rect">
            <a:avLst/>
          </a:prstGeom>
        </p:spPr>
      </p:pic>
      <p:cxnSp>
        <p:nvCxnSpPr>
          <p:cNvPr id="11" name="직선 화살표 연결선 10"/>
          <p:cNvCxnSpPr/>
          <p:nvPr/>
        </p:nvCxnSpPr>
        <p:spPr>
          <a:xfrm>
            <a:off x="713074" y="5728360"/>
            <a:ext cx="381208" cy="821066"/>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 name="텍스트 상자 11"/>
          <p:cNvSpPr txBox="1"/>
          <p:nvPr/>
        </p:nvSpPr>
        <p:spPr>
          <a:xfrm>
            <a:off x="713074" y="6519446"/>
            <a:ext cx="1362937" cy="338554"/>
          </a:xfrm>
          <a:prstGeom prst="rect">
            <a:avLst/>
          </a:prstGeom>
          <a:noFill/>
        </p:spPr>
        <p:txBody>
          <a:bodyPr wrap="none" rtlCol="0">
            <a:spAutoFit/>
          </a:bodyPr>
          <a:lstStyle/>
          <a:p>
            <a:r>
              <a:rPr kumimoji="1" lang="en-US" altLang="ko-KR" sz="1600" dirty="0" smtClean="0">
                <a:solidFill>
                  <a:srgbClr val="7030A0"/>
                </a:solidFill>
              </a:rPr>
              <a:t>Kinematic size</a:t>
            </a:r>
            <a:endParaRPr kumimoji="1" lang="ko-KR" altLang="en-US" sz="1600" dirty="0">
              <a:solidFill>
                <a:srgbClr val="7030A0"/>
              </a:solidFill>
            </a:endParaRPr>
          </a:p>
        </p:txBody>
      </p:sp>
      <p:sp>
        <p:nvSpPr>
          <p:cNvPr id="15" name="텍스트 상자 14"/>
          <p:cNvSpPr txBox="1"/>
          <p:nvPr/>
        </p:nvSpPr>
        <p:spPr>
          <a:xfrm>
            <a:off x="260830" y="895816"/>
            <a:ext cx="5564280" cy="415498"/>
          </a:xfrm>
          <a:prstGeom prst="rect">
            <a:avLst/>
          </a:prstGeom>
          <a:noFill/>
        </p:spPr>
        <p:txBody>
          <a:bodyPr wrap="none" rtlCol="0">
            <a:spAutoFit/>
          </a:bodyPr>
          <a:lstStyle/>
          <a:p>
            <a:pPr marL="342900" indent="-342900">
              <a:buFont typeface="Arial" charset="0"/>
              <a:buChar char="•"/>
            </a:pPr>
            <a:r>
              <a:rPr kumimoji="1" lang="en-US" altLang="ko-KR" sz="2100" b="1" dirty="0" smtClean="0">
                <a:solidFill>
                  <a:srgbClr val="002060"/>
                </a:solidFill>
                <a:latin typeface="Avenir Book" charset="0"/>
                <a:ea typeface="Avenir Book" charset="0"/>
                <a:cs typeface="Avenir Book" charset="0"/>
              </a:rPr>
              <a:t>Measured kinematic size : 0.55 ~ 5.55 </a:t>
            </a:r>
            <a:r>
              <a:rPr kumimoji="1" lang="en-US" altLang="ko-KR" sz="2100" b="1" dirty="0" err="1" smtClean="0">
                <a:solidFill>
                  <a:srgbClr val="002060"/>
                </a:solidFill>
                <a:latin typeface="Avenir Book" charset="0"/>
                <a:ea typeface="Avenir Book" charset="0"/>
                <a:cs typeface="Avenir Book" charset="0"/>
              </a:rPr>
              <a:t>kpc</a:t>
            </a:r>
            <a:endParaRPr kumimoji="1" lang="ko-KR" altLang="en-US" sz="2100" b="1" dirty="0">
              <a:solidFill>
                <a:srgbClr val="002060"/>
              </a:solidFill>
              <a:latin typeface="Avenir Book" charset="0"/>
              <a:ea typeface="Avenir Book" charset="0"/>
              <a:cs typeface="Avenir Book" charset="0"/>
            </a:endParaRPr>
          </a:p>
        </p:txBody>
      </p:sp>
    </p:spTree>
    <p:extLst>
      <p:ext uri="{BB962C8B-B14F-4D97-AF65-F5344CB8AC3E}">
        <p14:creationId xmlns:p14="http://schemas.microsoft.com/office/powerpoint/2010/main" val="12445542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1" y="715705"/>
            <a:ext cx="7117080" cy="6168136"/>
          </a:xfrm>
          <a:prstGeom prst="rect">
            <a:avLst/>
          </a:prstGeom>
        </p:spPr>
      </p:pic>
      <p:sp>
        <p:nvSpPr>
          <p:cNvPr id="7" name="Rectangle 6"/>
          <p:cNvSpPr/>
          <p:nvPr/>
        </p:nvSpPr>
        <p:spPr>
          <a:xfrm>
            <a:off x="142239" y="685757"/>
            <a:ext cx="8892000" cy="43200"/>
          </a:xfrm>
          <a:prstGeom prst="rect">
            <a:avLst/>
          </a:prstGeom>
          <a:gradFill flip="none" rotWithShape="1">
            <a:gsLst>
              <a:gs pos="0">
                <a:srgbClr val="7A81FF"/>
              </a:gs>
              <a:gs pos="31000">
                <a:srgbClr val="9097D6"/>
              </a:gs>
              <a:gs pos="73000">
                <a:srgbClr val="BFC0E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p:cNvSpPr>
            <a:spLocks noGrp="1"/>
          </p:cNvSpPr>
          <p:nvPr>
            <p:ph type="sldNum" sz="quarter" idx="12"/>
          </p:nvPr>
        </p:nvSpPr>
        <p:spPr/>
        <p:txBody>
          <a:bodyPr/>
          <a:lstStyle/>
          <a:p>
            <a:fld id="{4415093E-A90C-4644-99CC-F34263D64D61}" type="slidenum">
              <a:rPr lang="en-US" smtClean="0"/>
              <a:pPr/>
              <a:t>14</a:t>
            </a:fld>
            <a:endParaRPr lang="en-US" dirty="0"/>
          </a:p>
        </p:txBody>
      </p:sp>
      <p:sp>
        <p:nvSpPr>
          <p:cNvPr id="9" name="TextBox 9"/>
          <p:cNvSpPr txBox="1"/>
          <p:nvPr/>
        </p:nvSpPr>
        <p:spPr>
          <a:xfrm>
            <a:off x="54296" y="49833"/>
            <a:ext cx="7720383" cy="646331"/>
          </a:xfrm>
          <a:prstGeom prst="rect">
            <a:avLst/>
          </a:prstGeom>
          <a:noFill/>
        </p:spPr>
        <p:txBody>
          <a:bodyPr wrap="none" rtlCol="0" anchor="ctr">
            <a:spAutoFit/>
          </a:bodyPr>
          <a:lstStyle/>
          <a:p>
            <a:r>
              <a:rPr lang="en-US" sz="3200" b="1" dirty="0">
                <a:solidFill>
                  <a:srgbClr val="002060"/>
                </a:solidFill>
              </a:rPr>
              <a:t> </a:t>
            </a:r>
            <a:r>
              <a:rPr lang="en-US" sz="3200" b="1" dirty="0" smtClean="0">
                <a:solidFill>
                  <a:srgbClr val="002060"/>
                </a:solidFill>
              </a:rPr>
              <a:t>Kinematic </a:t>
            </a:r>
            <a:r>
              <a:rPr lang="en-US" sz="3200" b="1" dirty="0">
                <a:solidFill>
                  <a:srgbClr val="002060"/>
                </a:solidFill>
              </a:rPr>
              <a:t>size</a:t>
            </a:r>
            <a:r>
              <a:rPr lang="ko-KR" altLang="en-US" sz="3200" b="1" dirty="0">
                <a:solidFill>
                  <a:srgbClr val="002060"/>
                </a:solidFill>
              </a:rPr>
              <a:t> </a:t>
            </a:r>
            <a:r>
              <a:rPr lang="en-US" altLang="ko-KR" sz="3200" b="1" dirty="0">
                <a:solidFill>
                  <a:srgbClr val="002060"/>
                </a:solidFill>
              </a:rPr>
              <a:t>:</a:t>
            </a:r>
            <a:r>
              <a:rPr lang="ko-KR" altLang="en-US" sz="3200" b="1" dirty="0">
                <a:solidFill>
                  <a:srgbClr val="002060"/>
                </a:solidFill>
              </a:rPr>
              <a:t> </a:t>
            </a:r>
            <a:r>
              <a:rPr lang="en-US" altLang="ko-KR" sz="3200" b="1" dirty="0">
                <a:solidFill>
                  <a:srgbClr val="002060"/>
                </a:solidFill>
              </a:rPr>
              <a:t>Radial profile of  </a:t>
            </a:r>
            <a:r>
              <a:rPr lang="en-US" altLang="ko-KR" sz="3600" b="1" dirty="0" err="1">
                <a:solidFill>
                  <a:srgbClr val="002060"/>
                </a:solidFill>
              </a:rPr>
              <a:t>σ</a:t>
            </a:r>
            <a:r>
              <a:rPr lang="en-US" altLang="ko-KR" sz="3200" b="1" baseline="-25000" dirty="0">
                <a:solidFill>
                  <a:srgbClr val="002060"/>
                </a:solidFill>
              </a:rPr>
              <a:t>[OIII]</a:t>
            </a:r>
            <a:r>
              <a:rPr lang="en-US" sz="3200" b="1" dirty="0">
                <a:solidFill>
                  <a:srgbClr val="002060"/>
                </a:solidFill>
              </a:rPr>
              <a:t> </a:t>
            </a:r>
            <a:r>
              <a:rPr lang="en-US" sz="3200" b="1" dirty="0" smtClean="0">
                <a:solidFill>
                  <a:srgbClr val="002060"/>
                </a:solidFill>
              </a:rPr>
              <a:t>/</a:t>
            </a:r>
            <a:r>
              <a:rPr lang="en-US" altLang="ko-KR" sz="3600" b="1" dirty="0">
                <a:solidFill>
                  <a:srgbClr val="002060"/>
                </a:solidFill>
              </a:rPr>
              <a:t> </a:t>
            </a:r>
            <a:r>
              <a:rPr lang="en-US" altLang="ko-KR" sz="3600" b="1" dirty="0" err="1" smtClean="0">
                <a:solidFill>
                  <a:srgbClr val="002060"/>
                </a:solidFill>
              </a:rPr>
              <a:t>σ</a:t>
            </a:r>
            <a:r>
              <a:rPr lang="en-US" altLang="ko-KR" sz="3200" b="1" baseline="-25000" dirty="0">
                <a:solidFill>
                  <a:srgbClr val="002060"/>
                </a:solidFill>
              </a:rPr>
              <a:t>*</a:t>
            </a:r>
            <a:r>
              <a:rPr lang="en-US" sz="3200" b="1" dirty="0" smtClean="0">
                <a:solidFill>
                  <a:srgbClr val="002060"/>
                </a:solidFill>
              </a:rPr>
              <a:t> </a:t>
            </a:r>
            <a:endParaRPr lang="en-US" sz="3200" b="1" dirty="0">
              <a:solidFill>
                <a:srgbClr val="002060"/>
              </a:solidFill>
            </a:endParaRPr>
          </a:p>
        </p:txBody>
      </p:sp>
    </p:spTree>
    <p:extLst>
      <p:ext uri="{BB962C8B-B14F-4D97-AF65-F5344CB8AC3E}">
        <p14:creationId xmlns:p14="http://schemas.microsoft.com/office/powerpoint/2010/main" val="16721974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239" y="685757"/>
            <a:ext cx="8892000" cy="43200"/>
          </a:xfrm>
          <a:prstGeom prst="rect">
            <a:avLst/>
          </a:prstGeom>
          <a:gradFill flip="none" rotWithShape="1">
            <a:gsLst>
              <a:gs pos="0">
                <a:srgbClr val="7A81FF"/>
              </a:gs>
              <a:gs pos="31000">
                <a:srgbClr val="9097D6"/>
              </a:gs>
              <a:gs pos="73000">
                <a:srgbClr val="BFC0E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296" y="80611"/>
            <a:ext cx="6558462" cy="584775"/>
          </a:xfrm>
          <a:prstGeom prst="rect">
            <a:avLst/>
          </a:prstGeom>
          <a:noFill/>
        </p:spPr>
        <p:txBody>
          <a:bodyPr wrap="none" rtlCol="0" anchor="ctr">
            <a:spAutoFit/>
          </a:bodyPr>
          <a:lstStyle/>
          <a:p>
            <a:r>
              <a:rPr lang="en-US" sz="3200" b="1" dirty="0">
                <a:solidFill>
                  <a:srgbClr val="002060"/>
                </a:solidFill>
              </a:rPr>
              <a:t> </a:t>
            </a:r>
            <a:r>
              <a:rPr lang="en-US" sz="3200" b="1" dirty="0" smtClean="0">
                <a:solidFill>
                  <a:srgbClr val="002060"/>
                </a:solidFill>
              </a:rPr>
              <a:t>Kinematic size </a:t>
            </a:r>
            <a:r>
              <a:rPr lang="mr-IN" sz="3200" b="1" dirty="0" smtClean="0">
                <a:solidFill>
                  <a:srgbClr val="002060"/>
                </a:solidFill>
              </a:rPr>
              <a:t>–</a:t>
            </a:r>
            <a:r>
              <a:rPr lang="en-US" sz="3200" b="1" dirty="0" smtClean="0">
                <a:solidFill>
                  <a:srgbClr val="002060"/>
                </a:solidFill>
              </a:rPr>
              <a:t> Luminosity</a:t>
            </a:r>
            <a:r>
              <a:rPr lang="ko-KR" altLang="en-US" sz="3200" b="1" dirty="0" smtClean="0">
                <a:solidFill>
                  <a:srgbClr val="002060"/>
                </a:solidFill>
              </a:rPr>
              <a:t> </a:t>
            </a:r>
            <a:r>
              <a:rPr lang="en-US" sz="3200" b="1" dirty="0" smtClean="0">
                <a:solidFill>
                  <a:srgbClr val="002060"/>
                </a:solidFill>
              </a:rPr>
              <a:t> Relation</a:t>
            </a:r>
            <a:endParaRPr lang="en-US" sz="3200" b="1" dirty="0">
              <a:solidFill>
                <a:srgbClr val="002060"/>
              </a:solidFill>
            </a:endParaRPr>
          </a:p>
        </p:txBody>
      </p:sp>
      <p:sp>
        <p:nvSpPr>
          <p:cNvPr id="14" name="Slide Number Placeholder 13"/>
          <p:cNvSpPr>
            <a:spLocks noGrp="1"/>
          </p:cNvSpPr>
          <p:nvPr>
            <p:ph type="sldNum" sz="quarter" idx="12"/>
          </p:nvPr>
        </p:nvSpPr>
        <p:spPr/>
        <p:txBody>
          <a:bodyPr/>
          <a:lstStyle/>
          <a:p>
            <a:fld id="{4415093E-A90C-4644-99CC-F34263D64D61}" type="slidenum">
              <a:rPr lang="en-US" smtClean="0"/>
              <a:pPr/>
              <a:t>15</a:t>
            </a:fld>
            <a:endParaRPr lang="en-US" dirty="0"/>
          </a:p>
        </p:txBody>
      </p:sp>
      <p:pic>
        <p:nvPicPr>
          <p:cNvPr id="11" name="그림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31" y="5843030"/>
            <a:ext cx="6053958" cy="427338"/>
          </a:xfrm>
          <a:prstGeom prst="rect">
            <a:avLst/>
          </a:prstGeom>
        </p:spPr>
      </p:pic>
      <p:sp>
        <p:nvSpPr>
          <p:cNvPr id="13" name="텍스트 상자 12"/>
          <p:cNvSpPr txBox="1"/>
          <p:nvPr/>
        </p:nvSpPr>
        <p:spPr>
          <a:xfrm>
            <a:off x="5033705" y="1287277"/>
            <a:ext cx="4042689" cy="3870290"/>
          </a:xfrm>
          <a:prstGeom prst="rect">
            <a:avLst/>
          </a:prstGeom>
          <a:noFill/>
        </p:spPr>
        <p:txBody>
          <a:bodyPr wrap="square" rtlCol="0">
            <a:spAutoFit/>
          </a:bodyPr>
          <a:lstStyle/>
          <a:p>
            <a:pPr marL="342900" indent="-342900">
              <a:lnSpc>
                <a:spcPct val="130000"/>
              </a:lnSpc>
              <a:buFont typeface="Wingdings" charset="2"/>
              <a:buChar char="§"/>
            </a:pPr>
            <a:r>
              <a:rPr kumimoji="1" lang="en-US" altLang="ko-KR" sz="2200" b="1" dirty="0" smtClean="0">
                <a:solidFill>
                  <a:srgbClr val="0070C0"/>
                </a:solidFill>
                <a:latin typeface="Avenir Book" charset="0"/>
                <a:ea typeface="Avenir Book" charset="0"/>
                <a:cs typeface="Avenir Book" charset="0"/>
              </a:rPr>
              <a:t>L</a:t>
            </a:r>
            <a:r>
              <a:rPr kumimoji="1" lang="en-US" altLang="ko-KR" sz="2200" b="1" baseline="-25000" dirty="0" smtClean="0">
                <a:solidFill>
                  <a:srgbClr val="0070C0"/>
                </a:solidFill>
                <a:latin typeface="Avenir Book" charset="0"/>
                <a:ea typeface="Avenir Book" charset="0"/>
                <a:cs typeface="Avenir Book" charset="0"/>
              </a:rPr>
              <a:t>[OIII]</a:t>
            </a:r>
            <a:r>
              <a:rPr kumimoji="1" lang="en-US" altLang="ko-KR" sz="2200" b="1" dirty="0" smtClean="0">
                <a:solidFill>
                  <a:srgbClr val="0070C0"/>
                </a:solidFill>
                <a:latin typeface="Avenir Book" charset="0"/>
                <a:ea typeface="Avenir Book" charset="0"/>
                <a:cs typeface="Avenir Book" charset="0"/>
              </a:rPr>
              <a:t> = Luminosity inside the kinematic size</a:t>
            </a:r>
          </a:p>
          <a:p>
            <a:pPr marL="342900" indent="-342900">
              <a:lnSpc>
                <a:spcPct val="130000"/>
              </a:lnSpc>
              <a:buFont typeface="Wingdings" charset="2"/>
              <a:buChar char="§"/>
            </a:pPr>
            <a:endParaRPr kumimoji="1" lang="en-US" altLang="ko-KR" sz="2200" b="1" dirty="0">
              <a:solidFill>
                <a:srgbClr val="0070C0"/>
              </a:solidFill>
              <a:latin typeface="Avenir Book" charset="0"/>
              <a:ea typeface="Avenir Book" charset="0"/>
              <a:cs typeface="Avenir Book" charset="0"/>
            </a:endParaRPr>
          </a:p>
          <a:p>
            <a:pPr marL="342900" indent="-342900">
              <a:lnSpc>
                <a:spcPct val="130000"/>
              </a:lnSpc>
              <a:buFont typeface="Wingdings" charset="2"/>
              <a:buChar char="§"/>
            </a:pPr>
            <a:r>
              <a:rPr kumimoji="1" lang="en-US" altLang="ko-KR" sz="2200" b="1" dirty="0" smtClean="0">
                <a:solidFill>
                  <a:srgbClr val="0070C0"/>
                </a:solidFill>
                <a:latin typeface="Avenir Book" charset="0"/>
                <a:ea typeface="Avenir Book" charset="0"/>
                <a:cs typeface="Avenir Book" charset="0"/>
              </a:rPr>
              <a:t>Exclude 3 targets with</a:t>
            </a:r>
          </a:p>
          <a:p>
            <a:pPr marL="914400" lvl="1" indent="-457200">
              <a:lnSpc>
                <a:spcPct val="130000"/>
              </a:lnSpc>
              <a:buAutoNum type="arabicParenR"/>
            </a:pPr>
            <a:r>
              <a:rPr kumimoji="1" lang="en-US" altLang="ko-KR" b="1" dirty="0" smtClean="0">
                <a:solidFill>
                  <a:schemeClr val="accent5"/>
                </a:solidFill>
                <a:latin typeface="Avenir Book" charset="0"/>
                <a:ea typeface="Avenir Book" charset="0"/>
                <a:cs typeface="Avenir Book" charset="0"/>
              </a:rPr>
              <a:t>Large uncertainty</a:t>
            </a:r>
          </a:p>
          <a:p>
            <a:pPr marL="914400" lvl="1" indent="-457200">
              <a:lnSpc>
                <a:spcPct val="130000"/>
              </a:lnSpc>
              <a:buAutoNum type="arabicParenR"/>
            </a:pPr>
            <a:r>
              <a:rPr kumimoji="1" lang="en-US" altLang="ko-KR" b="1" dirty="0" smtClean="0">
                <a:solidFill>
                  <a:schemeClr val="accent5"/>
                </a:solidFill>
                <a:latin typeface="Avenir Book" charset="0"/>
                <a:ea typeface="Avenir Book" charset="0"/>
                <a:cs typeface="Avenir Book" charset="0"/>
              </a:rPr>
              <a:t>Unique kinematic features</a:t>
            </a:r>
          </a:p>
          <a:p>
            <a:pPr lvl="1">
              <a:lnSpc>
                <a:spcPct val="130000"/>
              </a:lnSpc>
            </a:pPr>
            <a:r>
              <a:rPr kumimoji="1" lang="en-US" altLang="ko-KR" b="1" dirty="0" smtClean="0">
                <a:solidFill>
                  <a:schemeClr val="accent5"/>
                </a:solidFill>
                <a:latin typeface="Avenir Book" charset="0"/>
                <a:ea typeface="Avenir Book" charset="0"/>
                <a:cs typeface="Avenir Book" charset="0"/>
              </a:rPr>
              <a:t>(radio jet, Harrison et al. 2015)</a:t>
            </a:r>
          </a:p>
          <a:p>
            <a:pPr lvl="1">
              <a:lnSpc>
                <a:spcPct val="130000"/>
              </a:lnSpc>
            </a:pPr>
            <a:r>
              <a:rPr kumimoji="1" lang="en-US" altLang="ko-KR" sz="2200" b="1" dirty="0" smtClean="0">
                <a:solidFill>
                  <a:srgbClr val="0070C0"/>
                </a:solidFill>
                <a:latin typeface="Avenir Book" charset="0"/>
                <a:ea typeface="Avenir Book" charset="0"/>
                <a:cs typeface="Avenir Book" charset="0"/>
                <a:sym typeface="Wingdings"/>
              </a:rPr>
              <a:t>∴ </a:t>
            </a:r>
            <a:r>
              <a:rPr kumimoji="1" lang="en-US" altLang="ko-KR" sz="2200" b="1" dirty="0">
                <a:solidFill>
                  <a:srgbClr val="0070C0"/>
                </a:solidFill>
                <a:latin typeface="Avenir Book" charset="0"/>
                <a:ea typeface="Avenir Book" charset="0"/>
                <a:cs typeface="Avenir Book" charset="0"/>
                <a:sym typeface="Wingdings"/>
              </a:rPr>
              <a:t>20 AGNs</a:t>
            </a:r>
            <a:endParaRPr kumimoji="1" lang="en-US" altLang="ko-KR" sz="2200" b="1" dirty="0">
              <a:solidFill>
                <a:srgbClr val="0070C0"/>
              </a:solidFill>
              <a:latin typeface="Avenir Book" charset="0"/>
              <a:ea typeface="Avenir Book" charset="0"/>
              <a:cs typeface="Avenir Book" charset="0"/>
            </a:endParaRPr>
          </a:p>
          <a:p>
            <a:pPr>
              <a:lnSpc>
                <a:spcPct val="130000"/>
              </a:lnSpc>
            </a:pPr>
            <a:endParaRPr kumimoji="1" lang="en-US" altLang="ko-KR" sz="2000" b="1" dirty="0" smtClean="0">
              <a:solidFill>
                <a:schemeClr val="accent5"/>
              </a:solidFill>
              <a:latin typeface="Avenir Book" charset="0"/>
              <a:ea typeface="Avenir Book" charset="0"/>
              <a:cs typeface="Avenir Book" charset="0"/>
            </a:endParaRPr>
          </a:p>
        </p:txBody>
      </p:sp>
      <p:pic>
        <p:nvPicPr>
          <p:cNvPr id="6" name="그림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239" y="986018"/>
            <a:ext cx="4891466" cy="4632070"/>
          </a:xfrm>
          <a:prstGeom prst="rect">
            <a:avLst/>
          </a:prstGeom>
        </p:spPr>
      </p:pic>
    </p:spTree>
    <p:extLst>
      <p:ext uri="{BB962C8B-B14F-4D97-AF65-F5344CB8AC3E}">
        <p14:creationId xmlns:p14="http://schemas.microsoft.com/office/powerpoint/2010/main" val="1909096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모서리가 둥근 직사각형 4"/>
          <p:cNvSpPr/>
          <p:nvPr/>
        </p:nvSpPr>
        <p:spPr>
          <a:xfrm>
            <a:off x="4437841" y="1539760"/>
            <a:ext cx="4405073" cy="20108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 name="Rectangle 1"/>
          <p:cNvSpPr/>
          <p:nvPr/>
        </p:nvSpPr>
        <p:spPr>
          <a:xfrm>
            <a:off x="142239" y="685757"/>
            <a:ext cx="8892000" cy="43200"/>
          </a:xfrm>
          <a:prstGeom prst="rect">
            <a:avLst/>
          </a:prstGeom>
          <a:gradFill flip="none" rotWithShape="1">
            <a:gsLst>
              <a:gs pos="0">
                <a:srgbClr val="7A81FF"/>
              </a:gs>
              <a:gs pos="31000">
                <a:srgbClr val="9097D6"/>
              </a:gs>
              <a:gs pos="73000">
                <a:srgbClr val="BFC0E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296" y="80611"/>
            <a:ext cx="5821594" cy="584775"/>
          </a:xfrm>
          <a:prstGeom prst="rect">
            <a:avLst/>
          </a:prstGeom>
          <a:noFill/>
        </p:spPr>
        <p:txBody>
          <a:bodyPr wrap="none" rtlCol="0" anchor="ctr">
            <a:spAutoFit/>
          </a:bodyPr>
          <a:lstStyle/>
          <a:p>
            <a:r>
              <a:rPr lang="en-US" sz="3200" b="1" dirty="0">
                <a:solidFill>
                  <a:srgbClr val="002060"/>
                </a:solidFill>
              </a:rPr>
              <a:t> </a:t>
            </a:r>
            <a:r>
              <a:rPr lang="en-US" sz="3200" b="1" dirty="0" smtClean="0">
                <a:solidFill>
                  <a:srgbClr val="002060"/>
                </a:solidFill>
              </a:rPr>
              <a:t>Size </a:t>
            </a:r>
            <a:r>
              <a:rPr lang="mr-IN" sz="3200" b="1" dirty="0" smtClean="0">
                <a:solidFill>
                  <a:srgbClr val="002060"/>
                </a:solidFill>
              </a:rPr>
              <a:t>–</a:t>
            </a:r>
            <a:r>
              <a:rPr lang="en-US" sz="3200" b="1" dirty="0" smtClean="0">
                <a:solidFill>
                  <a:srgbClr val="002060"/>
                </a:solidFill>
              </a:rPr>
              <a:t> Luminosity</a:t>
            </a:r>
            <a:r>
              <a:rPr lang="ko-KR" altLang="en-US" sz="3200" b="1" dirty="0" smtClean="0">
                <a:solidFill>
                  <a:srgbClr val="002060"/>
                </a:solidFill>
              </a:rPr>
              <a:t> </a:t>
            </a:r>
            <a:r>
              <a:rPr lang="en-US" sz="3200" b="1" dirty="0" smtClean="0">
                <a:solidFill>
                  <a:srgbClr val="002060"/>
                </a:solidFill>
              </a:rPr>
              <a:t> Relation</a:t>
            </a:r>
            <a:r>
              <a:rPr lang="ko-KR" altLang="en-US" sz="3200" b="1" dirty="0" smtClean="0">
                <a:solidFill>
                  <a:srgbClr val="002060"/>
                </a:solidFill>
              </a:rPr>
              <a:t> </a:t>
            </a:r>
            <a:r>
              <a:rPr lang="en-US" altLang="ko-KR" sz="3200" b="1" dirty="0" smtClean="0">
                <a:solidFill>
                  <a:srgbClr val="002060"/>
                </a:solidFill>
              </a:rPr>
              <a:t>(NLR)</a:t>
            </a:r>
            <a:endParaRPr lang="en-US" sz="3200" b="1" dirty="0">
              <a:solidFill>
                <a:srgbClr val="002060"/>
              </a:solidFill>
            </a:endParaRPr>
          </a:p>
        </p:txBody>
      </p:sp>
      <p:sp>
        <p:nvSpPr>
          <p:cNvPr id="14" name="Slide Number Placeholder 13"/>
          <p:cNvSpPr>
            <a:spLocks noGrp="1"/>
          </p:cNvSpPr>
          <p:nvPr>
            <p:ph type="sldNum" sz="quarter" idx="12"/>
          </p:nvPr>
        </p:nvSpPr>
        <p:spPr/>
        <p:txBody>
          <a:bodyPr/>
          <a:lstStyle/>
          <a:p>
            <a:fld id="{4415093E-A90C-4644-99CC-F34263D64D61}" type="slidenum">
              <a:rPr lang="en-US" smtClean="0"/>
              <a:pPr/>
              <a:t>16</a:t>
            </a:fld>
            <a:endParaRPr lang="en-US" dirty="0"/>
          </a:p>
        </p:txBody>
      </p:sp>
      <p:sp>
        <p:nvSpPr>
          <p:cNvPr id="13" name="텍스트 상자 12"/>
          <p:cNvSpPr txBox="1"/>
          <p:nvPr/>
        </p:nvSpPr>
        <p:spPr>
          <a:xfrm>
            <a:off x="4558166" y="4030908"/>
            <a:ext cx="4801500" cy="2052870"/>
          </a:xfrm>
          <a:prstGeom prst="rect">
            <a:avLst/>
          </a:prstGeom>
          <a:noFill/>
        </p:spPr>
        <p:txBody>
          <a:bodyPr wrap="square" rtlCol="0">
            <a:spAutoFit/>
          </a:bodyPr>
          <a:lstStyle/>
          <a:p>
            <a:pPr marL="342900" indent="-342900">
              <a:lnSpc>
                <a:spcPct val="130000"/>
              </a:lnSpc>
              <a:buFont typeface="Wingdings" charset="2"/>
              <a:buChar char="§"/>
            </a:pPr>
            <a:r>
              <a:rPr kumimoji="1" lang="en-US" altLang="ko-KR" sz="1600" b="1" dirty="0" smtClean="0">
                <a:solidFill>
                  <a:srgbClr val="0070C0"/>
                </a:solidFill>
                <a:latin typeface="Avenir Book" charset="0"/>
                <a:ea typeface="Avenir Book" charset="0"/>
                <a:cs typeface="Avenir Book" charset="0"/>
              </a:rPr>
              <a:t>Greene et al. 2011</a:t>
            </a:r>
          </a:p>
          <a:p>
            <a:pPr>
              <a:lnSpc>
                <a:spcPct val="130000"/>
              </a:lnSpc>
            </a:pPr>
            <a:r>
              <a:rPr kumimoji="1" lang="en-US" altLang="ko-KR" sz="1200" b="1" dirty="0" smtClean="0">
                <a:solidFill>
                  <a:schemeClr val="bg2">
                    <a:lumMod val="50000"/>
                  </a:schemeClr>
                </a:solidFill>
                <a:latin typeface="Avenir Book" charset="0"/>
                <a:ea typeface="Avenir Book" charset="0"/>
                <a:cs typeface="Avenir Book" charset="0"/>
              </a:rPr>
              <a:t>   </a:t>
            </a:r>
            <a:r>
              <a:rPr kumimoji="1" lang="en-US" altLang="ko-KR" sz="1400" b="1" dirty="0" smtClean="0">
                <a:solidFill>
                  <a:schemeClr val="bg2">
                    <a:lumMod val="50000"/>
                  </a:schemeClr>
                </a:solidFill>
                <a:latin typeface="Avenir Book" charset="0"/>
                <a:ea typeface="Avenir Book" charset="0"/>
                <a:cs typeface="Avenir Book" charset="0"/>
              </a:rPr>
              <a:t>- long slit, [OIII] S/N </a:t>
            </a:r>
            <a:r>
              <a:rPr kumimoji="1" lang="en-US" altLang="ko-KR" sz="1400" b="1" dirty="0">
                <a:solidFill>
                  <a:schemeClr val="bg2">
                    <a:lumMod val="50000"/>
                  </a:schemeClr>
                </a:solidFill>
                <a:latin typeface="Avenir Book" charset="0"/>
                <a:ea typeface="Avenir Book" charset="0"/>
                <a:cs typeface="Avenir Book" charset="0"/>
              </a:rPr>
              <a:t>&gt; </a:t>
            </a:r>
            <a:r>
              <a:rPr kumimoji="1" lang="en-US" altLang="ko-KR" sz="1400" b="1" dirty="0" smtClean="0">
                <a:solidFill>
                  <a:schemeClr val="bg2">
                    <a:lumMod val="50000"/>
                  </a:schemeClr>
                </a:solidFill>
                <a:latin typeface="Avenir Book" charset="0"/>
                <a:ea typeface="Avenir Book" charset="0"/>
                <a:cs typeface="Avenir Book" charset="0"/>
              </a:rPr>
              <a:t>5, Slope : 0.22±0.04</a:t>
            </a:r>
          </a:p>
          <a:p>
            <a:pPr>
              <a:lnSpc>
                <a:spcPct val="130000"/>
              </a:lnSpc>
            </a:pPr>
            <a:endParaRPr kumimoji="1" lang="en-US" altLang="ko-KR" sz="300" b="1" dirty="0" smtClean="0">
              <a:solidFill>
                <a:schemeClr val="bg2">
                  <a:lumMod val="50000"/>
                </a:schemeClr>
              </a:solidFill>
              <a:latin typeface="Avenir Book" charset="0"/>
              <a:ea typeface="Avenir Book" charset="0"/>
              <a:cs typeface="Avenir Book" charset="0"/>
            </a:endParaRPr>
          </a:p>
          <a:p>
            <a:pPr marL="342900" indent="-342900">
              <a:lnSpc>
                <a:spcPct val="130000"/>
              </a:lnSpc>
              <a:buFont typeface="Wingdings" charset="2"/>
              <a:buChar char="§"/>
            </a:pPr>
            <a:r>
              <a:rPr kumimoji="1" lang="en-US" altLang="ko-KR" sz="1600" b="1" dirty="0" smtClean="0">
                <a:solidFill>
                  <a:srgbClr val="0070C0"/>
                </a:solidFill>
                <a:latin typeface="Avenir Book" charset="0"/>
                <a:ea typeface="Avenir Book" charset="0"/>
                <a:cs typeface="Avenir Book" charset="0"/>
              </a:rPr>
              <a:t>Schmitt et al. 2003</a:t>
            </a:r>
          </a:p>
          <a:p>
            <a:pPr>
              <a:lnSpc>
                <a:spcPct val="130000"/>
              </a:lnSpc>
            </a:pPr>
            <a:r>
              <a:rPr kumimoji="1" lang="en-US" altLang="ko-KR" sz="1200" b="1" dirty="0" smtClean="0">
                <a:solidFill>
                  <a:schemeClr val="bg2">
                    <a:lumMod val="50000"/>
                  </a:schemeClr>
                </a:solidFill>
                <a:latin typeface="Avenir Book" charset="0"/>
                <a:ea typeface="Avenir Book" charset="0"/>
                <a:cs typeface="Avenir Book" charset="0"/>
              </a:rPr>
              <a:t>   </a:t>
            </a:r>
            <a:r>
              <a:rPr kumimoji="1" lang="en-US" altLang="ko-KR" sz="1400" b="1" dirty="0" smtClean="0">
                <a:solidFill>
                  <a:schemeClr val="bg2">
                    <a:lumMod val="50000"/>
                  </a:schemeClr>
                </a:solidFill>
                <a:latin typeface="Avenir Book" charset="0"/>
                <a:ea typeface="Avenir Book" charset="0"/>
                <a:cs typeface="Avenir Book" charset="0"/>
              </a:rPr>
              <a:t>- HST images, S/N limit , Slope : 0.33±0.04</a:t>
            </a:r>
          </a:p>
          <a:p>
            <a:pPr>
              <a:lnSpc>
                <a:spcPct val="130000"/>
              </a:lnSpc>
            </a:pPr>
            <a:endParaRPr kumimoji="1" lang="en-US" altLang="ko-KR" sz="300" b="1" dirty="0" smtClean="0">
              <a:solidFill>
                <a:schemeClr val="bg2">
                  <a:lumMod val="50000"/>
                </a:schemeClr>
              </a:solidFill>
              <a:latin typeface="Avenir Book" charset="0"/>
              <a:ea typeface="Avenir Book" charset="0"/>
              <a:cs typeface="Avenir Book" charset="0"/>
            </a:endParaRPr>
          </a:p>
          <a:p>
            <a:pPr marL="342900" indent="-342900">
              <a:lnSpc>
                <a:spcPct val="130000"/>
              </a:lnSpc>
              <a:buFont typeface="Wingdings" charset="2"/>
              <a:buChar char="§"/>
            </a:pPr>
            <a:r>
              <a:rPr kumimoji="1" lang="en-US" altLang="ko-KR" sz="1600" b="1" dirty="0" err="1" smtClean="0">
                <a:solidFill>
                  <a:srgbClr val="0070C0"/>
                </a:solidFill>
                <a:latin typeface="Avenir Book" charset="0"/>
                <a:ea typeface="Avenir Book" charset="0"/>
                <a:cs typeface="Avenir Book" charset="0"/>
              </a:rPr>
              <a:t>Bennert</a:t>
            </a:r>
            <a:r>
              <a:rPr kumimoji="1" lang="en-US" altLang="ko-KR" sz="1600" b="1" dirty="0" smtClean="0">
                <a:solidFill>
                  <a:srgbClr val="0070C0"/>
                </a:solidFill>
                <a:latin typeface="Avenir Book" charset="0"/>
                <a:ea typeface="Avenir Book" charset="0"/>
                <a:cs typeface="Avenir Book" charset="0"/>
              </a:rPr>
              <a:t> et al. 2002</a:t>
            </a:r>
          </a:p>
          <a:p>
            <a:pPr>
              <a:lnSpc>
                <a:spcPct val="130000"/>
              </a:lnSpc>
            </a:pPr>
            <a:r>
              <a:rPr kumimoji="1" lang="en-US" altLang="ko-KR" sz="1400" b="1" dirty="0" smtClean="0">
                <a:solidFill>
                  <a:srgbClr val="0070C0"/>
                </a:solidFill>
                <a:latin typeface="Avenir Book" charset="0"/>
                <a:ea typeface="Avenir Book" charset="0"/>
                <a:cs typeface="Avenir Book" charset="0"/>
              </a:rPr>
              <a:t> </a:t>
            </a:r>
            <a:r>
              <a:rPr kumimoji="1" lang="en-US" altLang="ko-KR" sz="1400" b="1" dirty="0">
                <a:solidFill>
                  <a:schemeClr val="bg2">
                    <a:lumMod val="50000"/>
                  </a:schemeClr>
                </a:solidFill>
                <a:latin typeface="Avenir Book" charset="0"/>
                <a:ea typeface="Avenir Book" charset="0"/>
                <a:cs typeface="Avenir Book" charset="0"/>
              </a:rPr>
              <a:t> </a:t>
            </a:r>
            <a:r>
              <a:rPr kumimoji="1" lang="en-US" altLang="ko-KR" sz="1400" b="1" dirty="0" smtClean="0">
                <a:solidFill>
                  <a:schemeClr val="bg2">
                    <a:lumMod val="50000"/>
                  </a:schemeClr>
                </a:solidFill>
                <a:latin typeface="Avenir Book" charset="0"/>
                <a:ea typeface="Avenir Book" charset="0"/>
                <a:cs typeface="Avenir Book" charset="0"/>
              </a:rPr>
              <a:t> - </a:t>
            </a:r>
            <a:r>
              <a:rPr kumimoji="1" lang="en-US" altLang="ko-KR" sz="1400" b="1" dirty="0">
                <a:solidFill>
                  <a:schemeClr val="bg2">
                    <a:lumMod val="50000"/>
                  </a:schemeClr>
                </a:solidFill>
                <a:latin typeface="Avenir Book" charset="0"/>
                <a:ea typeface="Avenir Book" charset="0"/>
                <a:cs typeface="Avenir Book" charset="0"/>
              </a:rPr>
              <a:t>HST </a:t>
            </a:r>
            <a:r>
              <a:rPr kumimoji="1" lang="en-US" altLang="ko-KR" sz="1400" b="1" dirty="0" smtClean="0">
                <a:solidFill>
                  <a:schemeClr val="bg2">
                    <a:lumMod val="50000"/>
                  </a:schemeClr>
                </a:solidFill>
                <a:latin typeface="Avenir Book" charset="0"/>
                <a:ea typeface="Avenir Book" charset="0"/>
                <a:cs typeface="Avenir Book" charset="0"/>
              </a:rPr>
              <a:t>images, </a:t>
            </a:r>
            <a:r>
              <a:rPr kumimoji="1" lang="en-US" altLang="ko-KR" sz="1400" b="1" dirty="0">
                <a:solidFill>
                  <a:schemeClr val="bg2">
                    <a:lumMod val="50000"/>
                  </a:schemeClr>
                </a:solidFill>
                <a:latin typeface="Avenir Book" charset="0"/>
                <a:ea typeface="Avenir Book" charset="0"/>
                <a:cs typeface="Avenir Book" charset="0"/>
              </a:rPr>
              <a:t>S/N </a:t>
            </a:r>
            <a:r>
              <a:rPr kumimoji="1" lang="en-US" altLang="ko-KR" sz="1400" b="1" dirty="0" smtClean="0">
                <a:solidFill>
                  <a:schemeClr val="bg2">
                    <a:lumMod val="50000"/>
                  </a:schemeClr>
                </a:solidFill>
                <a:latin typeface="Avenir Book" charset="0"/>
                <a:ea typeface="Avenir Book" charset="0"/>
                <a:cs typeface="Avenir Book" charset="0"/>
              </a:rPr>
              <a:t>limit, Slope : 0.52±0.06</a:t>
            </a:r>
            <a:endParaRPr kumimoji="1" lang="en-US" altLang="ko-KR" sz="1400" b="1" dirty="0" smtClean="0">
              <a:solidFill>
                <a:srgbClr val="0070C0"/>
              </a:solidFill>
              <a:latin typeface="Avenir Book" charset="0"/>
              <a:ea typeface="Avenir Book" charset="0"/>
              <a:cs typeface="Avenir Book" charset="0"/>
            </a:endParaRPr>
          </a:p>
        </p:txBody>
      </p:sp>
      <p:sp>
        <p:nvSpPr>
          <p:cNvPr id="10" name="텍스트 상자 9"/>
          <p:cNvSpPr txBox="1"/>
          <p:nvPr/>
        </p:nvSpPr>
        <p:spPr>
          <a:xfrm>
            <a:off x="5159157" y="634391"/>
            <a:ext cx="3015569" cy="684803"/>
          </a:xfrm>
          <a:prstGeom prst="rect">
            <a:avLst/>
          </a:prstGeom>
          <a:noFill/>
        </p:spPr>
        <p:txBody>
          <a:bodyPr wrap="none" rtlCol="0">
            <a:spAutoFit/>
          </a:bodyPr>
          <a:lstStyle/>
          <a:p>
            <a:pPr>
              <a:lnSpc>
                <a:spcPct val="150000"/>
              </a:lnSpc>
            </a:pPr>
            <a:r>
              <a:rPr kumimoji="1" lang="en-US" altLang="ko-KR" sz="2400" b="1" dirty="0">
                <a:solidFill>
                  <a:srgbClr val="00B050"/>
                </a:solidFill>
                <a:latin typeface="Avenir Book" charset="0"/>
                <a:ea typeface="Avenir Book" charset="0"/>
                <a:cs typeface="Avenir Book" charset="0"/>
              </a:rPr>
              <a:t>P</a:t>
            </a:r>
            <a:r>
              <a:rPr kumimoji="1" lang="en-US" altLang="ko-KR" sz="2400" b="1" dirty="0" smtClean="0">
                <a:solidFill>
                  <a:srgbClr val="00B050"/>
                </a:solidFill>
                <a:latin typeface="Avenir Book" charset="0"/>
                <a:ea typeface="Avenir Book" charset="0"/>
                <a:cs typeface="Avenir Book" charset="0"/>
              </a:rPr>
              <a:t>hotoionization</a:t>
            </a:r>
            <a:r>
              <a:rPr kumimoji="1" lang="en-US" altLang="ko-KR" sz="2800" b="1" dirty="0" smtClean="0">
                <a:solidFill>
                  <a:srgbClr val="00B050"/>
                </a:solidFill>
                <a:latin typeface="Avenir Book" charset="0"/>
                <a:ea typeface="Avenir Book" charset="0"/>
                <a:cs typeface="Avenir Book" charset="0"/>
              </a:rPr>
              <a:t> size</a:t>
            </a:r>
            <a:endParaRPr kumimoji="1" lang="ko-KR" altLang="en-US" sz="2800" b="1" dirty="0">
              <a:solidFill>
                <a:srgbClr val="00B050"/>
              </a:solidFill>
              <a:latin typeface="Avenir Book" charset="0"/>
              <a:ea typeface="Avenir Book" charset="0"/>
              <a:cs typeface="Avenir Book" charset="0"/>
            </a:endParaRPr>
          </a:p>
        </p:txBody>
      </p:sp>
      <p:sp>
        <p:nvSpPr>
          <p:cNvPr id="6" name="텍스트 상자 5"/>
          <p:cNvSpPr txBox="1"/>
          <p:nvPr/>
        </p:nvSpPr>
        <p:spPr>
          <a:xfrm>
            <a:off x="5583005" y="1314324"/>
            <a:ext cx="2123268" cy="400110"/>
          </a:xfrm>
          <a:prstGeom prst="rect">
            <a:avLst/>
          </a:prstGeom>
          <a:solidFill>
            <a:schemeClr val="bg1"/>
          </a:solidFill>
        </p:spPr>
        <p:txBody>
          <a:bodyPr wrap="square" rtlCol="0">
            <a:spAutoFit/>
          </a:bodyPr>
          <a:lstStyle/>
          <a:p>
            <a:pPr algn="ctr"/>
            <a:r>
              <a:rPr kumimoji="1" lang="en-US" altLang="ko-KR" sz="2000" dirty="0" smtClean="0"/>
              <a:t>Effective Radius</a:t>
            </a:r>
            <a:endParaRPr kumimoji="1" lang="ko-KR" altLang="en-US" sz="2000" dirty="0"/>
          </a:p>
        </p:txBody>
      </p:sp>
      <p:sp>
        <p:nvSpPr>
          <p:cNvPr id="12" name="텍스트 상자 11"/>
          <p:cNvSpPr txBox="1"/>
          <p:nvPr/>
        </p:nvSpPr>
        <p:spPr>
          <a:xfrm>
            <a:off x="4628408" y="1714434"/>
            <a:ext cx="4539882" cy="1432700"/>
          </a:xfrm>
          <a:prstGeom prst="rect">
            <a:avLst/>
          </a:prstGeom>
          <a:noFill/>
        </p:spPr>
        <p:txBody>
          <a:bodyPr wrap="square" rtlCol="0">
            <a:spAutoFit/>
          </a:bodyPr>
          <a:lstStyle/>
          <a:p>
            <a:pPr marL="342900" indent="-342900">
              <a:lnSpc>
                <a:spcPct val="130000"/>
              </a:lnSpc>
              <a:buFont typeface="Wingdings" charset="2"/>
              <a:buChar char="§"/>
            </a:pPr>
            <a:r>
              <a:rPr kumimoji="1" lang="en-US" altLang="ko-KR" sz="1600" b="1" dirty="0" smtClean="0">
                <a:solidFill>
                  <a:srgbClr val="0070C0"/>
                </a:solidFill>
                <a:latin typeface="Avenir Book" charset="0"/>
                <a:ea typeface="Avenir Book" charset="0"/>
                <a:cs typeface="Avenir Book" charset="0"/>
              </a:rPr>
              <a:t>Bae et al. 2017</a:t>
            </a:r>
          </a:p>
          <a:p>
            <a:pPr>
              <a:lnSpc>
                <a:spcPct val="130000"/>
              </a:lnSpc>
            </a:pPr>
            <a:r>
              <a:rPr kumimoji="1" lang="en-US" altLang="ko-KR" sz="1400" b="1" dirty="0">
                <a:solidFill>
                  <a:schemeClr val="bg2">
                    <a:lumMod val="50000"/>
                  </a:schemeClr>
                </a:solidFill>
                <a:latin typeface="Avenir Book" charset="0"/>
                <a:ea typeface="Avenir Book" charset="0"/>
                <a:cs typeface="Avenir Book" charset="0"/>
              </a:rPr>
              <a:t> </a:t>
            </a:r>
            <a:r>
              <a:rPr kumimoji="1" lang="en-US" altLang="ko-KR" sz="1400" b="1" dirty="0" smtClean="0">
                <a:solidFill>
                  <a:schemeClr val="bg2">
                    <a:lumMod val="50000"/>
                  </a:schemeClr>
                </a:solidFill>
                <a:latin typeface="Avenir Book" charset="0"/>
                <a:ea typeface="Avenir Book" charset="0"/>
                <a:cs typeface="Avenir Book" charset="0"/>
              </a:rPr>
              <a:t>  - </a:t>
            </a:r>
            <a:r>
              <a:rPr kumimoji="1" lang="en-US" altLang="ko-KR" sz="1400" b="1" dirty="0">
                <a:solidFill>
                  <a:schemeClr val="bg2">
                    <a:lumMod val="50000"/>
                  </a:schemeClr>
                </a:solidFill>
                <a:latin typeface="Avenir Book" charset="0"/>
                <a:ea typeface="Avenir Book" charset="0"/>
                <a:cs typeface="Avenir Book" charset="0"/>
              </a:rPr>
              <a:t>IFU, </a:t>
            </a:r>
            <a:r>
              <a:rPr kumimoji="1" lang="en-US" altLang="ko-KR" sz="1400" b="1" dirty="0" smtClean="0">
                <a:solidFill>
                  <a:schemeClr val="bg2">
                    <a:lumMod val="50000"/>
                  </a:schemeClr>
                </a:solidFill>
                <a:latin typeface="Avenir Book" charset="0"/>
                <a:ea typeface="Avenir Book" charset="0"/>
                <a:cs typeface="Avenir Book" charset="0"/>
              </a:rPr>
              <a:t>Type 2 AGNs,   Slope : 0.41±0.02</a:t>
            </a:r>
          </a:p>
          <a:p>
            <a:pPr>
              <a:lnSpc>
                <a:spcPct val="130000"/>
              </a:lnSpc>
            </a:pPr>
            <a:endParaRPr kumimoji="1" lang="en-US" altLang="ko-KR" sz="500" b="1" dirty="0" smtClean="0">
              <a:solidFill>
                <a:srgbClr val="0070C0"/>
              </a:solidFill>
              <a:latin typeface="Avenir Book" charset="0"/>
              <a:ea typeface="Avenir Book" charset="0"/>
              <a:cs typeface="Avenir Book" charset="0"/>
            </a:endParaRPr>
          </a:p>
          <a:p>
            <a:pPr marL="342900" indent="-342900">
              <a:lnSpc>
                <a:spcPct val="130000"/>
              </a:lnSpc>
              <a:buFont typeface="Wingdings" charset="2"/>
              <a:buChar char="§"/>
            </a:pPr>
            <a:r>
              <a:rPr kumimoji="1" lang="en-US" altLang="ko-KR" sz="1600" b="1" dirty="0" err="1" smtClean="0">
                <a:solidFill>
                  <a:srgbClr val="0070C0"/>
                </a:solidFill>
                <a:latin typeface="Avenir Book" charset="0"/>
                <a:ea typeface="Avenir Book" charset="0"/>
                <a:cs typeface="Avenir Book" charset="0"/>
              </a:rPr>
              <a:t>Husemann</a:t>
            </a:r>
            <a:r>
              <a:rPr kumimoji="1" lang="en-US" altLang="ko-KR" sz="1600" b="1" dirty="0" smtClean="0">
                <a:solidFill>
                  <a:srgbClr val="0070C0"/>
                </a:solidFill>
                <a:latin typeface="Avenir Book" charset="0"/>
                <a:ea typeface="Avenir Book" charset="0"/>
                <a:cs typeface="Avenir Book" charset="0"/>
              </a:rPr>
              <a:t> et al. 2014</a:t>
            </a:r>
          </a:p>
          <a:p>
            <a:pPr>
              <a:lnSpc>
                <a:spcPct val="130000"/>
              </a:lnSpc>
            </a:pPr>
            <a:r>
              <a:rPr kumimoji="1" lang="en-US" altLang="ko-KR" sz="1200" b="1" dirty="0" smtClean="0">
                <a:solidFill>
                  <a:schemeClr val="bg2">
                    <a:lumMod val="50000"/>
                  </a:schemeClr>
                </a:solidFill>
                <a:latin typeface="Avenir Book" charset="0"/>
                <a:ea typeface="Avenir Book" charset="0"/>
                <a:cs typeface="Avenir Book" charset="0"/>
              </a:rPr>
              <a:t>   </a:t>
            </a:r>
            <a:r>
              <a:rPr kumimoji="1" lang="en-US" altLang="ko-KR" sz="1400" b="1" dirty="0" smtClean="0">
                <a:solidFill>
                  <a:schemeClr val="bg2">
                    <a:lumMod val="50000"/>
                  </a:schemeClr>
                </a:solidFill>
                <a:latin typeface="Avenir Book" charset="0"/>
                <a:ea typeface="Avenir Book" charset="0"/>
                <a:cs typeface="Avenir Book" charset="0"/>
              </a:rPr>
              <a:t>- IFU, Type 1 AGNs,   Slope : 0.44±0.06</a:t>
            </a:r>
          </a:p>
        </p:txBody>
      </p:sp>
      <p:sp>
        <p:nvSpPr>
          <p:cNvPr id="24" name="모서리가 둥근 직사각형 4"/>
          <p:cNvSpPr/>
          <p:nvPr/>
        </p:nvSpPr>
        <p:spPr>
          <a:xfrm>
            <a:off x="4437841" y="3880919"/>
            <a:ext cx="4405073" cy="26425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6" name="텍스트 상자 15"/>
          <p:cNvSpPr txBox="1"/>
          <p:nvPr/>
        </p:nvSpPr>
        <p:spPr>
          <a:xfrm>
            <a:off x="5571855" y="3698667"/>
            <a:ext cx="2123268" cy="400110"/>
          </a:xfrm>
          <a:prstGeom prst="rect">
            <a:avLst/>
          </a:prstGeom>
          <a:solidFill>
            <a:schemeClr val="bg1"/>
          </a:solidFill>
        </p:spPr>
        <p:txBody>
          <a:bodyPr wrap="square" rtlCol="0">
            <a:spAutoFit/>
          </a:bodyPr>
          <a:lstStyle/>
          <a:p>
            <a:pPr algn="ctr"/>
            <a:r>
              <a:rPr kumimoji="1" lang="en-US" altLang="ko-KR" sz="2000" dirty="0" smtClean="0"/>
              <a:t>S/N based size</a:t>
            </a:r>
            <a:endParaRPr kumimoji="1" lang="ko-KR" altLang="en-US" sz="2000" dirty="0"/>
          </a:p>
        </p:txBody>
      </p:sp>
      <p:pic>
        <p:nvPicPr>
          <p:cNvPr id="25" name="그림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74" y="1714434"/>
            <a:ext cx="3827897" cy="3624903"/>
          </a:xfrm>
          <a:prstGeom prst="rect">
            <a:avLst/>
          </a:prstGeom>
        </p:spPr>
      </p:pic>
      <p:sp>
        <p:nvSpPr>
          <p:cNvPr id="26" name="텍스트 상자 25"/>
          <p:cNvSpPr txBox="1"/>
          <p:nvPr/>
        </p:nvSpPr>
        <p:spPr>
          <a:xfrm>
            <a:off x="1169990" y="743865"/>
            <a:ext cx="2137124" cy="600164"/>
          </a:xfrm>
          <a:prstGeom prst="rect">
            <a:avLst/>
          </a:prstGeom>
          <a:noFill/>
        </p:spPr>
        <p:txBody>
          <a:bodyPr wrap="none" rtlCol="0">
            <a:spAutoFit/>
          </a:bodyPr>
          <a:lstStyle/>
          <a:p>
            <a:pPr>
              <a:lnSpc>
                <a:spcPct val="150000"/>
              </a:lnSpc>
            </a:pPr>
            <a:r>
              <a:rPr kumimoji="1" lang="en-US" altLang="ko-KR" sz="2400" b="1" smtClean="0">
                <a:solidFill>
                  <a:srgbClr val="00B050"/>
                </a:solidFill>
                <a:latin typeface="Avenir Book" charset="0"/>
                <a:ea typeface="Avenir Book" charset="0"/>
                <a:cs typeface="Avenir Book" charset="0"/>
              </a:rPr>
              <a:t>Kinematic size</a:t>
            </a:r>
            <a:endParaRPr kumimoji="1" lang="ko-KR" altLang="en-US" sz="2800" b="1" dirty="0">
              <a:solidFill>
                <a:srgbClr val="00B050"/>
              </a:solidFill>
              <a:latin typeface="Avenir Book" charset="0"/>
              <a:ea typeface="Avenir Book" charset="0"/>
              <a:cs typeface="Avenir Book" charset="0"/>
            </a:endParaRPr>
          </a:p>
        </p:txBody>
      </p:sp>
      <p:sp>
        <p:nvSpPr>
          <p:cNvPr id="4" name="텍스트 상자 3"/>
          <p:cNvSpPr txBox="1"/>
          <p:nvPr/>
        </p:nvSpPr>
        <p:spPr>
          <a:xfrm>
            <a:off x="4726163" y="3143124"/>
            <a:ext cx="2694969" cy="356251"/>
          </a:xfrm>
          <a:prstGeom prst="rect">
            <a:avLst/>
          </a:prstGeom>
          <a:noFill/>
        </p:spPr>
        <p:txBody>
          <a:bodyPr wrap="none" rtlCol="0">
            <a:spAutoFit/>
          </a:bodyPr>
          <a:lstStyle/>
          <a:p>
            <a:pPr>
              <a:lnSpc>
                <a:spcPct val="130000"/>
              </a:lnSpc>
            </a:pPr>
            <a:r>
              <a:rPr kumimoji="1" lang="en-US" altLang="ko-KR" sz="1400" b="1" dirty="0">
                <a:solidFill>
                  <a:srgbClr val="00B050"/>
                </a:solidFill>
                <a:latin typeface="Avenir Book" charset="0"/>
                <a:ea typeface="Avenir Book" charset="0"/>
                <a:cs typeface="Avenir Book" charset="0"/>
              </a:rPr>
              <a:t>* Not a full photoionization size</a:t>
            </a:r>
          </a:p>
        </p:txBody>
      </p:sp>
      <p:sp>
        <p:nvSpPr>
          <p:cNvPr id="15" name="텍스트 상자 14"/>
          <p:cNvSpPr txBox="1"/>
          <p:nvPr/>
        </p:nvSpPr>
        <p:spPr>
          <a:xfrm>
            <a:off x="4726163" y="6077653"/>
            <a:ext cx="4009351" cy="356251"/>
          </a:xfrm>
          <a:prstGeom prst="rect">
            <a:avLst/>
          </a:prstGeom>
          <a:noFill/>
        </p:spPr>
        <p:txBody>
          <a:bodyPr wrap="square" rtlCol="0">
            <a:spAutoFit/>
          </a:bodyPr>
          <a:lstStyle/>
          <a:p>
            <a:pPr>
              <a:lnSpc>
                <a:spcPct val="130000"/>
              </a:lnSpc>
            </a:pPr>
            <a:r>
              <a:rPr kumimoji="1" lang="en-US" altLang="ko-KR" sz="1400" b="1" dirty="0" smtClean="0">
                <a:solidFill>
                  <a:srgbClr val="00B050"/>
                </a:solidFill>
                <a:latin typeface="Avenir Book" charset="0"/>
                <a:ea typeface="Avenir Book" charset="0"/>
                <a:cs typeface="Avenir Book" charset="0"/>
              </a:rPr>
              <a:t>*</a:t>
            </a:r>
            <a:r>
              <a:rPr kumimoji="1" lang="ko-KR" altLang="en-US" sz="1400" b="1" dirty="0" smtClean="0">
                <a:solidFill>
                  <a:srgbClr val="00B050"/>
                </a:solidFill>
                <a:latin typeface="Avenir Book" charset="0"/>
                <a:ea typeface="Avenir Book" charset="0"/>
                <a:cs typeface="Avenir Book" charset="0"/>
              </a:rPr>
              <a:t> </a:t>
            </a:r>
            <a:r>
              <a:rPr kumimoji="1" lang="en-US" altLang="ko-KR" sz="1400" b="1" dirty="0" smtClean="0">
                <a:solidFill>
                  <a:srgbClr val="00B050"/>
                </a:solidFill>
                <a:latin typeface="Avenir Book" charset="0"/>
                <a:ea typeface="Avenir Book" charset="0"/>
                <a:cs typeface="Avenir Book" charset="0"/>
              </a:rPr>
              <a:t>Depend </a:t>
            </a:r>
            <a:r>
              <a:rPr kumimoji="1" lang="en-US" altLang="ko-KR" sz="1400" b="1" dirty="0">
                <a:solidFill>
                  <a:srgbClr val="00B050"/>
                </a:solidFill>
                <a:latin typeface="Avenir Book" charset="0"/>
                <a:ea typeface="Avenir Book" charset="0"/>
                <a:cs typeface="Avenir Book" charset="0"/>
              </a:rPr>
              <a:t>on the flux </a:t>
            </a:r>
            <a:r>
              <a:rPr kumimoji="1" lang="en-US" altLang="ko-KR" sz="1400" b="1" dirty="0" smtClean="0">
                <a:solidFill>
                  <a:srgbClr val="00B050"/>
                </a:solidFill>
                <a:latin typeface="Avenir Book" charset="0"/>
                <a:ea typeface="Avenir Book" charset="0"/>
                <a:cs typeface="Avenir Book" charset="0"/>
              </a:rPr>
              <a:t>limit</a:t>
            </a:r>
            <a:endParaRPr kumimoji="1" lang="en-US" altLang="ko-KR" sz="1400" b="1" dirty="0">
              <a:solidFill>
                <a:srgbClr val="00B050"/>
              </a:solidFill>
              <a:latin typeface="Avenir Book" charset="0"/>
              <a:ea typeface="Avenir Book" charset="0"/>
              <a:cs typeface="Avenir Book" charset="0"/>
            </a:endParaRPr>
          </a:p>
        </p:txBody>
      </p:sp>
    </p:spTree>
    <p:extLst>
      <p:ext uri="{BB962C8B-B14F-4D97-AF65-F5344CB8AC3E}">
        <p14:creationId xmlns:p14="http://schemas.microsoft.com/office/powerpoint/2010/main" val="4295544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모서리가 둥근 직사각형 4"/>
          <p:cNvSpPr/>
          <p:nvPr/>
        </p:nvSpPr>
        <p:spPr>
          <a:xfrm>
            <a:off x="4437841" y="1539760"/>
            <a:ext cx="4405073" cy="20108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 name="Rectangle 1"/>
          <p:cNvSpPr/>
          <p:nvPr/>
        </p:nvSpPr>
        <p:spPr>
          <a:xfrm>
            <a:off x="142239" y="685757"/>
            <a:ext cx="8892000" cy="43200"/>
          </a:xfrm>
          <a:prstGeom prst="rect">
            <a:avLst/>
          </a:prstGeom>
          <a:gradFill flip="none" rotWithShape="1">
            <a:gsLst>
              <a:gs pos="0">
                <a:srgbClr val="7A81FF"/>
              </a:gs>
              <a:gs pos="31000">
                <a:srgbClr val="9097D6"/>
              </a:gs>
              <a:gs pos="73000">
                <a:srgbClr val="BFC0E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p:cNvSpPr>
            <a:spLocks noGrp="1"/>
          </p:cNvSpPr>
          <p:nvPr>
            <p:ph type="sldNum" sz="quarter" idx="12"/>
          </p:nvPr>
        </p:nvSpPr>
        <p:spPr/>
        <p:txBody>
          <a:bodyPr/>
          <a:lstStyle/>
          <a:p>
            <a:fld id="{4415093E-A90C-4644-99CC-F34263D64D61}" type="slidenum">
              <a:rPr lang="en-US" smtClean="0"/>
              <a:pPr/>
              <a:t>17</a:t>
            </a:fld>
            <a:endParaRPr lang="en-US" dirty="0"/>
          </a:p>
        </p:txBody>
      </p:sp>
      <p:sp>
        <p:nvSpPr>
          <p:cNvPr id="13" name="텍스트 상자 12"/>
          <p:cNvSpPr txBox="1"/>
          <p:nvPr/>
        </p:nvSpPr>
        <p:spPr>
          <a:xfrm>
            <a:off x="4558166" y="4030908"/>
            <a:ext cx="4801500" cy="2052870"/>
          </a:xfrm>
          <a:prstGeom prst="rect">
            <a:avLst/>
          </a:prstGeom>
          <a:noFill/>
        </p:spPr>
        <p:txBody>
          <a:bodyPr wrap="square" rtlCol="0">
            <a:spAutoFit/>
          </a:bodyPr>
          <a:lstStyle/>
          <a:p>
            <a:pPr marL="342900" indent="-342900">
              <a:lnSpc>
                <a:spcPct val="130000"/>
              </a:lnSpc>
              <a:buFont typeface="Wingdings" charset="2"/>
              <a:buChar char="§"/>
            </a:pPr>
            <a:r>
              <a:rPr kumimoji="1" lang="en-US" altLang="ko-KR" sz="1600" b="1" dirty="0" smtClean="0">
                <a:solidFill>
                  <a:srgbClr val="0070C0"/>
                </a:solidFill>
                <a:latin typeface="Avenir Book" charset="0"/>
                <a:ea typeface="Avenir Book" charset="0"/>
                <a:cs typeface="Avenir Book" charset="0"/>
              </a:rPr>
              <a:t>Greene et al. 2011</a:t>
            </a:r>
          </a:p>
          <a:p>
            <a:pPr>
              <a:lnSpc>
                <a:spcPct val="130000"/>
              </a:lnSpc>
            </a:pPr>
            <a:r>
              <a:rPr kumimoji="1" lang="en-US" altLang="ko-KR" sz="1200" b="1" dirty="0" smtClean="0">
                <a:solidFill>
                  <a:schemeClr val="bg2">
                    <a:lumMod val="50000"/>
                  </a:schemeClr>
                </a:solidFill>
                <a:latin typeface="Avenir Book" charset="0"/>
                <a:ea typeface="Avenir Book" charset="0"/>
                <a:cs typeface="Avenir Book" charset="0"/>
              </a:rPr>
              <a:t>   </a:t>
            </a:r>
            <a:r>
              <a:rPr kumimoji="1" lang="en-US" altLang="ko-KR" sz="1400" b="1" dirty="0" smtClean="0">
                <a:solidFill>
                  <a:schemeClr val="bg2">
                    <a:lumMod val="50000"/>
                  </a:schemeClr>
                </a:solidFill>
                <a:latin typeface="Avenir Book" charset="0"/>
                <a:ea typeface="Avenir Book" charset="0"/>
                <a:cs typeface="Avenir Book" charset="0"/>
              </a:rPr>
              <a:t>- long slit, [OIII] S/N </a:t>
            </a:r>
            <a:r>
              <a:rPr kumimoji="1" lang="en-US" altLang="ko-KR" sz="1400" b="1" dirty="0">
                <a:solidFill>
                  <a:schemeClr val="bg2">
                    <a:lumMod val="50000"/>
                  </a:schemeClr>
                </a:solidFill>
                <a:latin typeface="Avenir Book" charset="0"/>
                <a:ea typeface="Avenir Book" charset="0"/>
                <a:cs typeface="Avenir Book" charset="0"/>
              </a:rPr>
              <a:t>&gt; </a:t>
            </a:r>
            <a:r>
              <a:rPr kumimoji="1" lang="en-US" altLang="ko-KR" sz="1400" b="1" dirty="0" smtClean="0">
                <a:solidFill>
                  <a:schemeClr val="bg2">
                    <a:lumMod val="50000"/>
                  </a:schemeClr>
                </a:solidFill>
                <a:latin typeface="Avenir Book" charset="0"/>
                <a:ea typeface="Avenir Book" charset="0"/>
                <a:cs typeface="Avenir Book" charset="0"/>
              </a:rPr>
              <a:t>5, Slope : 0.22±0.04</a:t>
            </a:r>
          </a:p>
          <a:p>
            <a:pPr>
              <a:lnSpc>
                <a:spcPct val="130000"/>
              </a:lnSpc>
            </a:pPr>
            <a:endParaRPr kumimoji="1" lang="en-US" altLang="ko-KR" sz="300" b="1" dirty="0" smtClean="0">
              <a:solidFill>
                <a:schemeClr val="bg2">
                  <a:lumMod val="50000"/>
                </a:schemeClr>
              </a:solidFill>
              <a:latin typeface="Avenir Book" charset="0"/>
              <a:ea typeface="Avenir Book" charset="0"/>
              <a:cs typeface="Avenir Book" charset="0"/>
            </a:endParaRPr>
          </a:p>
          <a:p>
            <a:pPr marL="342900" indent="-342900">
              <a:lnSpc>
                <a:spcPct val="130000"/>
              </a:lnSpc>
              <a:buFont typeface="Wingdings" charset="2"/>
              <a:buChar char="§"/>
            </a:pPr>
            <a:r>
              <a:rPr kumimoji="1" lang="en-US" altLang="ko-KR" sz="1600" b="1" dirty="0" smtClean="0">
                <a:solidFill>
                  <a:srgbClr val="0070C0"/>
                </a:solidFill>
                <a:latin typeface="Avenir Book" charset="0"/>
                <a:ea typeface="Avenir Book" charset="0"/>
                <a:cs typeface="Avenir Book" charset="0"/>
              </a:rPr>
              <a:t>Schmitt et al. 2003</a:t>
            </a:r>
          </a:p>
          <a:p>
            <a:pPr>
              <a:lnSpc>
                <a:spcPct val="130000"/>
              </a:lnSpc>
            </a:pPr>
            <a:r>
              <a:rPr kumimoji="1" lang="en-US" altLang="ko-KR" sz="1200" b="1" dirty="0" smtClean="0">
                <a:solidFill>
                  <a:schemeClr val="bg2">
                    <a:lumMod val="50000"/>
                  </a:schemeClr>
                </a:solidFill>
                <a:latin typeface="Avenir Book" charset="0"/>
                <a:ea typeface="Avenir Book" charset="0"/>
                <a:cs typeface="Avenir Book" charset="0"/>
              </a:rPr>
              <a:t>   </a:t>
            </a:r>
            <a:r>
              <a:rPr kumimoji="1" lang="en-US" altLang="ko-KR" sz="1400" b="1" dirty="0" smtClean="0">
                <a:solidFill>
                  <a:schemeClr val="bg2">
                    <a:lumMod val="50000"/>
                  </a:schemeClr>
                </a:solidFill>
                <a:latin typeface="Avenir Book" charset="0"/>
                <a:ea typeface="Avenir Book" charset="0"/>
                <a:cs typeface="Avenir Book" charset="0"/>
              </a:rPr>
              <a:t>- HST images, S/N limit , Slope : 0.33±0.04</a:t>
            </a:r>
          </a:p>
          <a:p>
            <a:pPr>
              <a:lnSpc>
                <a:spcPct val="130000"/>
              </a:lnSpc>
            </a:pPr>
            <a:endParaRPr kumimoji="1" lang="en-US" altLang="ko-KR" sz="300" b="1" dirty="0" smtClean="0">
              <a:solidFill>
                <a:schemeClr val="bg2">
                  <a:lumMod val="50000"/>
                </a:schemeClr>
              </a:solidFill>
              <a:latin typeface="Avenir Book" charset="0"/>
              <a:ea typeface="Avenir Book" charset="0"/>
              <a:cs typeface="Avenir Book" charset="0"/>
            </a:endParaRPr>
          </a:p>
          <a:p>
            <a:pPr marL="342900" indent="-342900">
              <a:lnSpc>
                <a:spcPct val="130000"/>
              </a:lnSpc>
              <a:buFont typeface="Wingdings" charset="2"/>
              <a:buChar char="§"/>
            </a:pPr>
            <a:r>
              <a:rPr kumimoji="1" lang="en-US" altLang="ko-KR" sz="1600" b="1" dirty="0" err="1" smtClean="0">
                <a:solidFill>
                  <a:srgbClr val="0070C0"/>
                </a:solidFill>
                <a:latin typeface="Avenir Book" charset="0"/>
                <a:ea typeface="Avenir Book" charset="0"/>
                <a:cs typeface="Avenir Book" charset="0"/>
              </a:rPr>
              <a:t>Bennert</a:t>
            </a:r>
            <a:r>
              <a:rPr kumimoji="1" lang="en-US" altLang="ko-KR" sz="1600" b="1" dirty="0" smtClean="0">
                <a:solidFill>
                  <a:srgbClr val="0070C0"/>
                </a:solidFill>
                <a:latin typeface="Avenir Book" charset="0"/>
                <a:ea typeface="Avenir Book" charset="0"/>
                <a:cs typeface="Avenir Book" charset="0"/>
              </a:rPr>
              <a:t> et al. 2002</a:t>
            </a:r>
          </a:p>
          <a:p>
            <a:pPr>
              <a:lnSpc>
                <a:spcPct val="130000"/>
              </a:lnSpc>
            </a:pPr>
            <a:r>
              <a:rPr kumimoji="1" lang="en-US" altLang="ko-KR" sz="1400" b="1" dirty="0" smtClean="0">
                <a:solidFill>
                  <a:srgbClr val="0070C0"/>
                </a:solidFill>
                <a:latin typeface="Avenir Book" charset="0"/>
                <a:ea typeface="Avenir Book" charset="0"/>
                <a:cs typeface="Avenir Book" charset="0"/>
              </a:rPr>
              <a:t> </a:t>
            </a:r>
            <a:r>
              <a:rPr kumimoji="1" lang="en-US" altLang="ko-KR" sz="1400" b="1" dirty="0">
                <a:solidFill>
                  <a:schemeClr val="bg2">
                    <a:lumMod val="50000"/>
                  </a:schemeClr>
                </a:solidFill>
                <a:latin typeface="Avenir Book" charset="0"/>
                <a:ea typeface="Avenir Book" charset="0"/>
                <a:cs typeface="Avenir Book" charset="0"/>
              </a:rPr>
              <a:t> </a:t>
            </a:r>
            <a:r>
              <a:rPr kumimoji="1" lang="en-US" altLang="ko-KR" sz="1400" b="1" dirty="0" smtClean="0">
                <a:solidFill>
                  <a:schemeClr val="bg2">
                    <a:lumMod val="50000"/>
                  </a:schemeClr>
                </a:solidFill>
                <a:latin typeface="Avenir Book" charset="0"/>
                <a:ea typeface="Avenir Book" charset="0"/>
                <a:cs typeface="Avenir Book" charset="0"/>
              </a:rPr>
              <a:t> - </a:t>
            </a:r>
            <a:r>
              <a:rPr kumimoji="1" lang="en-US" altLang="ko-KR" sz="1400" b="1" dirty="0">
                <a:solidFill>
                  <a:schemeClr val="bg2">
                    <a:lumMod val="50000"/>
                  </a:schemeClr>
                </a:solidFill>
                <a:latin typeface="Avenir Book" charset="0"/>
                <a:ea typeface="Avenir Book" charset="0"/>
                <a:cs typeface="Avenir Book" charset="0"/>
              </a:rPr>
              <a:t>HST </a:t>
            </a:r>
            <a:r>
              <a:rPr kumimoji="1" lang="en-US" altLang="ko-KR" sz="1400" b="1" dirty="0" smtClean="0">
                <a:solidFill>
                  <a:schemeClr val="bg2">
                    <a:lumMod val="50000"/>
                  </a:schemeClr>
                </a:solidFill>
                <a:latin typeface="Avenir Book" charset="0"/>
                <a:ea typeface="Avenir Book" charset="0"/>
                <a:cs typeface="Avenir Book" charset="0"/>
              </a:rPr>
              <a:t>images, </a:t>
            </a:r>
            <a:r>
              <a:rPr kumimoji="1" lang="en-US" altLang="ko-KR" sz="1400" b="1" dirty="0">
                <a:solidFill>
                  <a:schemeClr val="bg2">
                    <a:lumMod val="50000"/>
                  </a:schemeClr>
                </a:solidFill>
                <a:latin typeface="Avenir Book" charset="0"/>
                <a:ea typeface="Avenir Book" charset="0"/>
                <a:cs typeface="Avenir Book" charset="0"/>
              </a:rPr>
              <a:t>S/N </a:t>
            </a:r>
            <a:r>
              <a:rPr kumimoji="1" lang="en-US" altLang="ko-KR" sz="1400" b="1" dirty="0" smtClean="0">
                <a:solidFill>
                  <a:schemeClr val="bg2">
                    <a:lumMod val="50000"/>
                  </a:schemeClr>
                </a:solidFill>
                <a:latin typeface="Avenir Book" charset="0"/>
                <a:ea typeface="Avenir Book" charset="0"/>
                <a:cs typeface="Avenir Book" charset="0"/>
              </a:rPr>
              <a:t>limit, Slope : 0.52±0.06</a:t>
            </a:r>
            <a:endParaRPr kumimoji="1" lang="en-US" altLang="ko-KR" sz="1400" b="1" dirty="0" smtClean="0">
              <a:solidFill>
                <a:srgbClr val="0070C0"/>
              </a:solidFill>
              <a:latin typeface="Avenir Book" charset="0"/>
              <a:ea typeface="Avenir Book" charset="0"/>
              <a:cs typeface="Avenir Book" charset="0"/>
            </a:endParaRPr>
          </a:p>
        </p:txBody>
      </p:sp>
      <p:sp>
        <p:nvSpPr>
          <p:cNvPr id="10" name="텍스트 상자 9"/>
          <p:cNvSpPr txBox="1"/>
          <p:nvPr/>
        </p:nvSpPr>
        <p:spPr>
          <a:xfrm>
            <a:off x="5159157" y="634391"/>
            <a:ext cx="3015569" cy="684803"/>
          </a:xfrm>
          <a:prstGeom prst="rect">
            <a:avLst/>
          </a:prstGeom>
          <a:noFill/>
        </p:spPr>
        <p:txBody>
          <a:bodyPr wrap="none" rtlCol="0">
            <a:spAutoFit/>
          </a:bodyPr>
          <a:lstStyle/>
          <a:p>
            <a:pPr>
              <a:lnSpc>
                <a:spcPct val="150000"/>
              </a:lnSpc>
            </a:pPr>
            <a:r>
              <a:rPr kumimoji="1" lang="en-US" altLang="ko-KR" sz="2400" b="1" dirty="0">
                <a:solidFill>
                  <a:srgbClr val="00B050"/>
                </a:solidFill>
                <a:latin typeface="Avenir Book" charset="0"/>
                <a:ea typeface="Avenir Book" charset="0"/>
                <a:cs typeface="Avenir Book" charset="0"/>
              </a:rPr>
              <a:t>P</a:t>
            </a:r>
            <a:r>
              <a:rPr kumimoji="1" lang="en-US" altLang="ko-KR" sz="2400" b="1" dirty="0" smtClean="0">
                <a:solidFill>
                  <a:srgbClr val="00B050"/>
                </a:solidFill>
                <a:latin typeface="Avenir Book" charset="0"/>
                <a:ea typeface="Avenir Book" charset="0"/>
                <a:cs typeface="Avenir Book" charset="0"/>
              </a:rPr>
              <a:t>hotoionization</a:t>
            </a:r>
            <a:r>
              <a:rPr kumimoji="1" lang="en-US" altLang="ko-KR" sz="2800" b="1" dirty="0" smtClean="0">
                <a:solidFill>
                  <a:srgbClr val="00B050"/>
                </a:solidFill>
                <a:latin typeface="Avenir Book" charset="0"/>
                <a:ea typeface="Avenir Book" charset="0"/>
                <a:cs typeface="Avenir Book" charset="0"/>
              </a:rPr>
              <a:t> size</a:t>
            </a:r>
            <a:endParaRPr kumimoji="1" lang="ko-KR" altLang="en-US" sz="2800" b="1" dirty="0">
              <a:solidFill>
                <a:srgbClr val="00B050"/>
              </a:solidFill>
              <a:latin typeface="Avenir Book" charset="0"/>
              <a:ea typeface="Avenir Book" charset="0"/>
              <a:cs typeface="Avenir Book" charset="0"/>
            </a:endParaRPr>
          </a:p>
        </p:txBody>
      </p:sp>
      <p:sp>
        <p:nvSpPr>
          <p:cNvPr id="6" name="텍스트 상자 5"/>
          <p:cNvSpPr txBox="1"/>
          <p:nvPr/>
        </p:nvSpPr>
        <p:spPr>
          <a:xfrm>
            <a:off x="5583005" y="1314324"/>
            <a:ext cx="2123268" cy="400110"/>
          </a:xfrm>
          <a:prstGeom prst="rect">
            <a:avLst/>
          </a:prstGeom>
          <a:solidFill>
            <a:schemeClr val="bg1"/>
          </a:solidFill>
        </p:spPr>
        <p:txBody>
          <a:bodyPr wrap="square" rtlCol="0">
            <a:spAutoFit/>
          </a:bodyPr>
          <a:lstStyle/>
          <a:p>
            <a:pPr algn="ctr"/>
            <a:r>
              <a:rPr kumimoji="1" lang="en-US" altLang="ko-KR" sz="2000" dirty="0" smtClean="0"/>
              <a:t>Effective Radius</a:t>
            </a:r>
            <a:endParaRPr kumimoji="1" lang="ko-KR" altLang="en-US" sz="2000" dirty="0"/>
          </a:p>
        </p:txBody>
      </p:sp>
      <p:sp>
        <p:nvSpPr>
          <p:cNvPr id="12" name="텍스트 상자 11"/>
          <p:cNvSpPr txBox="1"/>
          <p:nvPr/>
        </p:nvSpPr>
        <p:spPr>
          <a:xfrm>
            <a:off x="4628408" y="1714434"/>
            <a:ext cx="4539882" cy="1432700"/>
          </a:xfrm>
          <a:prstGeom prst="rect">
            <a:avLst/>
          </a:prstGeom>
          <a:noFill/>
        </p:spPr>
        <p:txBody>
          <a:bodyPr wrap="square" rtlCol="0">
            <a:spAutoFit/>
          </a:bodyPr>
          <a:lstStyle/>
          <a:p>
            <a:pPr marL="342900" indent="-342900">
              <a:lnSpc>
                <a:spcPct val="130000"/>
              </a:lnSpc>
              <a:buFont typeface="Wingdings" charset="2"/>
              <a:buChar char="§"/>
            </a:pPr>
            <a:r>
              <a:rPr kumimoji="1" lang="en-US" altLang="ko-KR" sz="1600" b="1" dirty="0" smtClean="0">
                <a:solidFill>
                  <a:srgbClr val="0070C0"/>
                </a:solidFill>
                <a:latin typeface="Avenir Book" charset="0"/>
                <a:ea typeface="Avenir Book" charset="0"/>
                <a:cs typeface="Avenir Book" charset="0"/>
              </a:rPr>
              <a:t>Bae et al. 2017</a:t>
            </a:r>
          </a:p>
          <a:p>
            <a:pPr>
              <a:lnSpc>
                <a:spcPct val="130000"/>
              </a:lnSpc>
            </a:pPr>
            <a:r>
              <a:rPr kumimoji="1" lang="en-US" altLang="ko-KR" sz="1400" b="1" dirty="0">
                <a:solidFill>
                  <a:schemeClr val="bg2">
                    <a:lumMod val="50000"/>
                  </a:schemeClr>
                </a:solidFill>
                <a:latin typeface="Avenir Book" charset="0"/>
                <a:ea typeface="Avenir Book" charset="0"/>
                <a:cs typeface="Avenir Book" charset="0"/>
              </a:rPr>
              <a:t> </a:t>
            </a:r>
            <a:r>
              <a:rPr kumimoji="1" lang="en-US" altLang="ko-KR" sz="1400" b="1" dirty="0" smtClean="0">
                <a:solidFill>
                  <a:schemeClr val="bg2">
                    <a:lumMod val="50000"/>
                  </a:schemeClr>
                </a:solidFill>
                <a:latin typeface="Avenir Book" charset="0"/>
                <a:ea typeface="Avenir Book" charset="0"/>
                <a:cs typeface="Avenir Book" charset="0"/>
              </a:rPr>
              <a:t>  - </a:t>
            </a:r>
            <a:r>
              <a:rPr kumimoji="1" lang="en-US" altLang="ko-KR" sz="1400" b="1" dirty="0">
                <a:solidFill>
                  <a:schemeClr val="bg2">
                    <a:lumMod val="50000"/>
                  </a:schemeClr>
                </a:solidFill>
                <a:latin typeface="Avenir Book" charset="0"/>
                <a:ea typeface="Avenir Book" charset="0"/>
                <a:cs typeface="Avenir Book" charset="0"/>
              </a:rPr>
              <a:t>IFU, </a:t>
            </a:r>
            <a:r>
              <a:rPr kumimoji="1" lang="en-US" altLang="ko-KR" sz="1400" b="1" dirty="0" smtClean="0">
                <a:solidFill>
                  <a:schemeClr val="bg2">
                    <a:lumMod val="50000"/>
                  </a:schemeClr>
                </a:solidFill>
                <a:latin typeface="Avenir Book" charset="0"/>
                <a:ea typeface="Avenir Book" charset="0"/>
                <a:cs typeface="Avenir Book" charset="0"/>
              </a:rPr>
              <a:t>Type 2 AGNs,   Slope : 0.41±0.02</a:t>
            </a:r>
          </a:p>
          <a:p>
            <a:pPr>
              <a:lnSpc>
                <a:spcPct val="130000"/>
              </a:lnSpc>
            </a:pPr>
            <a:endParaRPr kumimoji="1" lang="en-US" altLang="ko-KR" sz="500" b="1" dirty="0" smtClean="0">
              <a:solidFill>
                <a:srgbClr val="0070C0"/>
              </a:solidFill>
              <a:latin typeface="Avenir Book" charset="0"/>
              <a:ea typeface="Avenir Book" charset="0"/>
              <a:cs typeface="Avenir Book" charset="0"/>
            </a:endParaRPr>
          </a:p>
          <a:p>
            <a:pPr marL="342900" indent="-342900">
              <a:lnSpc>
                <a:spcPct val="130000"/>
              </a:lnSpc>
              <a:buFont typeface="Wingdings" charset="2"/>
              <a:buChar char="§"/>
            </a:pPr>
            <a:r>
              <a:rPr kumimoji="1" lang="en-US" altLang="ko-KR" sz="1600" b="1" dirty="0" err="1" smtClean="0">
                <a:solidFill>
                  <a:srgbClr val="0070C0"/>
                </a:solidFill>
                <a:latin typeface="Avenir Book" charset="0"/>
                <a:ea typeface="Avenir Book" charset="0"/>
                <a:cs typeface="Avenir Book" charset="0"/>
              </a:rPr>
              <a:t>Husemann</a:t>
            </a:r>
            <a:r>
              <a:rPr kumimoji="1" lang="en-US" altLang="ko-KR" sz="1600" b="1" dirty="0" smtClean="0">
                <a:solidFill>
                  <a:srgbClr val="0070C0"/>
                </a:solidFill>
                <a:latin typeface="Avenir Book" charset="0"/>
                <a:ea typeface="Avenir Book" charset="0"/>
                <a:cs typeface="Avenir Book" charset="0"/>
              </a:rPr>
              <a:t> et al. 2014</a:t>
            </a:r>
          </a:p>
          <a:p>
            <a:pPr>
              <a:lnSpc>
                <a:spcPct val="130000"/>
              </a:lnSpc>
            </a:pPr>
            <a:r>
              <a:rPr kumimoji="1" lang="en-US" altLang="ko-KR" sz="1200" b="1" dirty="0" smtClean="0">
                <a:solidFill>
                  <a:schemeClr val="bg2">
                    <a:lumMod val="50000"/>
                  </a:schemeClr>
                </a:solidFill>
                <a:latin typeface="Avenir Book" charset="0"/>
                <a:ea typeface="Avenir Book" charset="0"/>
                <a:cs typeface="Avenir Book" charset="0"/>
              </a:rPr>
              <a:t>   </a:t>
            </a:r>
            <a:r>
              <a:rPr kumimoji="1" lang="en-US" altLang="ko-KR" sz="1400" b="1" dirty="0" smtClean="0">
                <a:solidFill>
                  <a:schemeClr val="bg2">
                    <a:lumMod val="50000"/>
                  </a:schemeClr>
                </a:solidFill>
                <a:latin typeface="Avenir Book" charset="0"/>
                <a:ea typeface="Avenir Book" charset="0"/>
                <a:cs typeface="Avenir Book" charset="0"/>
              </a:rPr>
              <a:t>- IFU, Type 1 AGNs,   Slope : 0.44±0.06</a:t>
            </a:r>
          </a:p>
        </p:txBody>
      </p:sp>
      <p:sp>
        <p:nvSpPr>
          <p:cNvPr id="24" name="모서리가 둥근 직사각형 4"/>
          <p:cNvSpPr/>
          <p:nvPr/>
        </p:nvSpPr>
        <p:spPr>
          <a:xfrm>
            <a:off x="4437841" y="3880919"/>
            <a:ext cx="4405073" cy="26425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6" name="텍스트 상자 15"/>
          <p:cNvSpPr txBox="1"/>
          <p:nvPr/>
        </p:nvSpPr>
        <p:spPr>
          <a:xfrm>
            <a:off x="5571855" y="3698667"/>
            <a:ext cx="2123268" cy="400110"/>
          </a:xfrm>
          <a:prstGeom prst="rect">
            <a:avLst/>
          </a:prstGeom>
          <a:solidFill>
            <a:schemeClr val="bg1"/>
          </a:solidFill>
        </p:spPr>
        <p:txBody>
          <a:bodyPr wrap="square" rtlCol="0">
            <a:spAutoFit/>
          </a:bodyPr>
          <a:lstStyle/>
          <a:p>
            <a:pPr algn="ctr"/>
            <a:r>
              <a:rPr kumimoji="1" lang="en-US" altLang="ko-KR" sz="2000" dirty="0" smtClean="0"/>
              <a:t>S/N based size</a:t>
            </a:r>
            <a:endParaRPr kumimoji="1" lang="ko-KR" altLang="en-US" sz="2000" dirty="0"/>
          </a:p>
        </p:txBody>
      </p:sp>
      <p:pic>
        <p:nvPicPr>
          <p:cNvPr id="25" name="그림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74" y="1714434"/>
            <a:ext cx="3827897" cy="3624903"/>
          </a:xfrm>
          <a:prstGeom prst="rect">
            <a:avLst/>
          </a:prstGeom>
        </p:spPr>
      </p:pic>
      <p:sp>
        <p:nvSpPr>
          <p:cNvPr id="26" name="텍스트 상자 25"/>
          <p:cNvSpPr txBox="1"/>
          <p:nvPr/>
        </p:nvSpPr>
        <p:spPr>
          <a:xfrm>
            <a:off x="1169990" y="743865"/>
            <a:ext cx="2137124" cy="600164"/>
          </a:xfrm>
          <a:prstGeom prst="rect">
            <a:avLst/>
          </a:prstGeom>
          <a:noFill/>
        </p:spPr>
        <p:txBody>
          <a:bodyPr wrap="none" rtlCol="0">
            <a:spAutoFit/>
          </a:bodyPr>
          <a:lstStyle/>
          <a:p>
            <a:pPr>
              <a:lnSpc>
                <a:spcPct val="150000"/>
              </a:lnSpc>
            </a:pPr>
            <a:r>
              <a:rPr kumimoji="1" lang="en-US" altLang="ko-KR" sz="2400" b="1" smtClean="0">
                <a:solidFill>
                  <a:srgbClr val="00B050"/>
                </a:solidFill>
                <a:latin typeface="Avenir Book" charset="0"/>
                <a:ea typeface="Avenir Book" charset="0"/>
                <a:cs typeface="Avenir Book" charset="0"/>
              </a:rPr>
              <a:t>Kinematic size</a:t>
            </a:r>
            <a:endParaRPr kumimoji="1" lang="ko-KR" altLang="en-US" sz="2800" b="1" dirty="0">
              <a:solidFill>
                <a:srgbClr val="00B050"/>
              </a:solidFill>
              <a:latin typeface="Avenir Book" charset="0"/>
              <a:ea typeface="Avenir Book" charset="0"/>
              <a:cs typeface="Avenir Book" charset="0"/>
            </a:endParaRPr>
          </a:p>
        </p:txBody>
      </p:sp>
      <p:sp>
        <p:nvSpPr>
          <p:cNvPr id="4" name="텍스트 상자 3"/>
          <p:cNvSpPr txBox="1"/>
          <p:nvPr/>
        </p:nvSpPr>
        <p:spPr>
          <a:xfrm>
            <a:off x="4726163" y="3143124"/>
            <a:ext cx="2694969" cy="356251"/>
          </a:xfrm>
          <a:prstGeom prst="rect">
            <a:avLst/>
          </a:prstGeom>
          <a:noFill/>
        </p:spPr>
        <p:txBody>
          <a:bodyPr wrap="none" rtlCol="0">
            <a:spAutoFit/>
          </a:bodyPr>
          <a:lstStyle/>
          <a:p>
            <a:pPr>
              <a:lnSpc>
                <a:spcPct val="130000"/>
              </a:lnSpc>
            </a:pPr>
            <a:r>
              <a:rPr kumimoji="1" lang="en-US" altLang="ko-KR" sz="1400" b="1" dirty="0">
                <a:solidFill>
                  <a:srgbClr val="00B050"/>
                </a:solidFill>
                <a:latin typeface="Avenir Book" charset="0"/>
                <a:ea typeface="Avenir Book" charset="0"/>
                <a:cs typeface="Avenir Book" charset="0"/>
              </a:rPr>
              <a:t>* Not a full photoionization size</a:t>
            </a:r>
          </a:p>
        </p:txBody>
      </p:sp>
      <p:sp>
        <p:nvSpPr>
          <p:cNvPr id="15" name="텍스트 상자 14"/>
          <p:cNvSpPr txBox="1"/>
          <p:nvPr/>
        </p:nvSpPr>
        <p:spPr>
          <a:xfrm>
            <a:off x="4726163" y="6077653"/>
            <a:ext cx="4009351" cy="356251"/>
          </a:xfrm>
          <a:prstGeom prst="rect">
            <a:avLst/>
          </a:prstGeom>
          <a:noFill/>
        </p:spPr>
        <p:txBody>
          <a:bodyPr wrap="square" rtlCol="0">
            <a:spAutoFit/>
          </a:bodyPr>
          <a:lstStyle/>
          <a:p>
            <a:pPr>
              <a:lnSpc>
                <a:spcPct val="130000"/>
              </a:lnSpc>
            </a:pPr>
            <a:r>
              <a:rPr kumimoji="1" lang="en-US" altLang="ko-KR" sz="1400" b="1" dirty="0" smtClean="0">
                <a:solidFill>
                  <a:srgbClr val="00B050"/>
                </a:solidFill>
                <a:latin typeface="Avenir Book" charset="0"/>
                <a:ea typeface="Avenir Book" charset="0"/>
                <a:cs typeface="Avenir Book" charset="0"/>
              </a:rPr>
              <a:t>*</a:t>
            </a:r>
            <a:r>
              <a:rPr kumimoji="1" lang="ko-KR" altLang="en-US" sz="1400" b="1" dirty="0" smtClean="0">
                <a:solidFill>
                  <a:srgbClr val="00B050"/>
                </a:solidFill>
                <a:latin typeface="Avenir Book" charset="0"/>
                <a:ea typeface="Avenir Book" charset="0"/>
                <a:cs typeface="Avenir Book" charset="0"/>
              </a:rPr>
              <a:t> </a:t>
            </a:r>
            <a:r>
              <a:rPr kumimoji="1" lang="en-US" altLang="ko-KR" sz="1400" b="1" dirty="0" smtClean="0">
                <a:solidFill>
                  <a:srgbClr val="00B050"/>
                </a:solidFill>
                <a:latin typeface="Avenir Book" charset="0"/>
                <a:ea typeface="Avenir Book" charset="0"/>
                <a:cs typeface="Avenir Book" charset="0"/>
              </a:rPr>
              <a:t>Depend </a:t>
            </a:r>
            <a:r>
              <a:rPr kumimoji="1" lang="en-US" altLang="ko-KR" sz="1400" b="1" dirty="0">
                <a:solidFill>
                  <a:srgbClr val="00B050"/>
                </a:solidFill>
                <a:latin typeface="Avenir Book" charset="0"/>
                <a:ea typeface="Avenir Book" charset="0"/>
                <a:cs typeface="Avenir Book" charset="0"/>
              </a:rPr>
              <a:t>on the flux </a:t>
            </a:r>
            <a:r>
              <a:rPr kumimoji="1" lang="en-US" altLang="ko-KR" sz="1400" b="1" dirty="0" smtClean="0">
                <a:solidFill>
                  <a:srgbClr val="00B050"/>
                </a:solidFill>
                <a:latin typeface="Avenir Book" charset="0"/>
                <a:ea typeface="Avenir Book" charset="0"/>
                <a:cs typeface="Avenir Book" charset="0"/>
              </a:rPr>
              <a:t>limit</a:t>
            </a:r>
            <a:endParaRPr kumimoji="1" lang="en-US" altLang="ko-KR" sz="1400" b="1" dirty="0">
              <a:solidFill>
                <a:srgbClr val="00B050"/>
              </a:solidFill>
              <a:latin typeface="Avenir Book" charset="0"/>
              <a:ea typeface="Avenir Book" charset="0"/>
              <a:cs typeface="Avenir Book" charset="0"/>
            </a:endParaRPr>
          </a:p>
        </p:txBody>
      </p:sp>
      <p:sp>
        <p:nvSpPr>
          <p:cNvPr id="17" name="TextBox 2"/>
          <p:cNvSpPr txBox="1"/>
          <p:nvPr/>
        </p:nvSpPr>
        <p:spPr>
          <a:xfrm>
            <a:off x="54296" y="80611"/>
            <a:ext cx="5821594" cy="584775"/>
          </a:xfrm>
          <a:prstGeom prst="rect">
            <a:avLst/>
          </a:prstGeom>
          <a:noFill/>
        </p:spPr>
        <p:txBody>
          <a:bodyPr wrap="none" rtlCol="0" anchor="ctr">
            <a:spAutoFit/>
          </a:bodyPr>
          <a:lstStyle/>
          <a:p>
            <a:r>
              <a:rPr lang="en-US" sz="3200" b="1" dirty="0">
                <a:solidFill>
                  <a:srgbClr val="002060"/>
                </a:solidFill>
              </a:rPr>
              <a:t> </a:t>
            </a:r>
            <a:r>
              <a:rPr lang="en-US" sz="3200" b="1" dirty="0" smtClean="0">
                <a:solidFill>
                  <a:srgbClr val="002060"/>
                </a:solidFill>
              </a:rPr>
              <a:t>Size </a:t>
            </a:r>
            <a:r>
              <a:rPr lang="mr-IN" sz="3200" b="1" dirty="0" smtClean="0">
                <a:solidFill>
                  <a:srgbClr val="002060"/>
                </a:solidFill>
              </a:rPr>
              <a:t>–</a:t>
            </a:r>
            <a:r>
              <a:rPr lang="en-US" sz="3200" b="1" dirty="0" smtClean="0">
                <a:solidFill>
                  <a:srgbClr val="002060"/>
                </a:solidFill>
              </a:rPr>
              <a:t> Luminosity</a:t>
            </a:r>
            <a:r>
              <a:rPr lang="ko-KR" altLang="en-US" sz="3200" b="1" dirty="0" smtClean="0">
                <a:solidFill>
                  <a:srgbClr val="002060"/>
                </a:solidFill>
              </a:rPr>
              <a:t> </a:t>
            </a:r>
            <a:r>
              <a:rPr lang="en-US" sz="3200" b="1" dirty="0" smtClean="0">
                <a:solidFill>
                  <a:srgbClr val="002060"/>
                </a:solidFill>
              </a:rPr>
              <a:t> Relation</a:t>
            </a:r>
            <a:r>
              <a:rPr lang="ko-KR" altLang="en-US" sz="3200" b="1" dirty="0" smtClean="0">
                <a:solidFill>
                  <a:srgbClr val="002060"/>
                </a:solidFill>
              </a:rPr>
              <a:t> </a:t>
            </a:r>
            <a:r>
              <a:rPr lang="en-US" altLang="ko-KR" sz="3200" b="1" dirty="0" smtClean="0">
                <a:solidFill>
                  <a:srgbClr val="002060"/>
                </a:solidFill>
              </a:rPr>
              <a:t>(NLR)</a:t>
            </a:r>
            <a:endParaRPr lang="en-US" sz="3200" b="1" dirty="0">
              <a:solidFill>
                <a:srgbClr val="002060"/>
              </a:solidFill>
            </a:endParaRPr>
          </a:p>
        </p:txBody>
      </p:sp>
    </p:spTree>
    <p:extLst>
      <p:ext uri="{BB962C8B-B14F-4D97-AF65-F5344CB8AC3E}">
        <p14:creationId xmlns:p14="http://schemas.microsoft.com/office/powerpoint/2010/main" val="6312387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239" y="685757"/>
            <a:ext cx="8892000" cy="43200"/>
          </a:xfrm>
          <a:prstGeom prst="rect">
            <a:avLst/>
          </a:prstGeom>
          <a:gradFill flip="none" rotWithShape="1">
            <a:gsLst>
              <a:gs pos="0">
                <a:srgbClr val="7A81FF"/>
              </a:gs>
              <a:gs pos="31000">
                <a:srgbClr val="9097D6"/>
              </a:gs>
              <a:gs pos="73000">
                <a:srgbClr val="BFC0E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4415093E-A90C-4644-99CC-F34263D64D61}" type="slidenum">
              <a:rPr lang="en-US" smtClean="0"/>
              <a:pPr/>
              <a:t>18</a:t>
            </a:fld>
            <a:endParaRPr lang="en-US" dirty="0"/>
          </a:p>
        </p:txBody>
      </p:sp>
      <p:sp>
        <p:nvSpPr>
          <p:cNvPr id="4" name="TextBox 2"/>
          <p:cNvSpPr txBox="1"/>
          <p:nvPr/>
        </p:nvSpPr>
        <p:spPr>
          <a:xfrm>
            <a:off x="54296" y="80611"/>
            <a:ext cx="6803914" cy="584775"/>
          </a:xfrm>
          <a:prstGeom prst="rect">
            <a:avLst/>
          </a:prstGeom>
          <a:noFill/>
        </p:spPr>
        <p:txBody>
          <a:bodyPr wrap="none" rtlCol="0" anchor="ctr">
            <a:spAutoFit/>
          </a:bodyPr>
          <a:lstStyle/>
          <a:p>
            <a:r>
              <a:rPr lang="en-US" sz="3200" b="1" dirty="0">
                <a:solidFill>
                  <a:srgbClr val="002060"/>
                </a:solidFill>
              </a:rPr>
              <a:t> </a:t>
            </a:r>
            <a:r>
              <a:rPr lang="en-US" sz="3200" b="1" dirty="0" smtClean="0">
                <a:solidFill>
                  <a:srgbClr val="002060"/>
                </a:solidFill>
              </a:rPr>
              <a:t>Kinematic size Vs. Photoionization size</a:t>
            </a:r>
            <a:endParaRPr lang="en-US" sz="3200" b="1" dirty="0">
              <a:solidFill>
                <a:srgbClr val="002060"/>
              </a:solidFill>
            </a:endParaRPr>
          </a:p>
        </p:txBody>
      </p:sp>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957" y="1654731"/>
            <a:ext cx="4100611" cy="4100611"/>
          </a:xfrm>
          <a:prstGeom prst="rect">
            <a:avLst/>
          </a:prstGeom>
        </p:spPr>
      </p:pic>
      <p:sp>
        <p:nvSpPr>
          <p:cNvPr id="6" name="텍스트 상자 5"/>
          <p:cNvSpPr txBox="1"/>
          <p:nvPr/>
        </p:nvSpPr>
        <p:spPr>
          <a:xfrm>
            <a:off x="4974986" y="4294909"/>
            <a:ext cx="3702850" cy="1292662"/>
          </a:xfrm>
          <a:prstGeom prst="rect">
            <a:avLst/>
          </a:prstGeom>
          <a:noFill/>
        </p:spPr>
        <p:txBody>
          <a:bodyPr wrap="square" rtlCol="0">
            <a:spAutoFit/>
          </a:bodyPr>
          <a:lstStyle/>
          <a:p>
            <a:pPr marL="342900" indent="-342900">
              <a:lnSpc>
                <a:spcPct val="130000"/>
              </a:lnSpc>
              <a:buFont typeface="Wingdings" charset="2"/>
              <a:buChar char="§"/>
            </a:pPr>
            <a:r>
              <a:rPr kumimoji="1" lang="en-US" altLang="ko-KR" sz="2000" b="1" dirty="0" smtClean="0">
                <a:solidFill>
                  <a:srgbClr val="0070C0"/>
                </a:solidFill>
                <a:latin typeface="Avenir Book" charset="0"/>
                <a:ea typeface="Avenir Book" charset="0"/>
                <a:cs typeface="Avenir Book" charset="0"/>
              </a:rPr>
              <a:t>S/N of [OIII] &gt; 5</a:t>
            </a:r>
          </a:p>
          <a:p>
            <a:pPr marL="342900" indent="-342900">
              <a:lnSpc>
                <a:spcPct val="130000"/>
              </a:lnSpc>
              <a:buFont typeface="Wingdings" charset="2"/>
              <a:buChar char="§"/>
            </a:pPr>
            <a:r>
              <a:rPr kumimoji="1" lang="en-US" altLang="ko-KR" sz="2000" b="1" dirty="0" smtClean="0">
                <a:solidFill>
                  <a:srgbClr val="0070C0"/>
                </a:solidFill>
                <a:latin typeface="Avenir Book" charset="0"/>
                <a:ea typeface="Avenir Book" charset="0"/>
                <a:cs typeface="Avenir Book" charset="0"/>
              </a:rPr>
              <a:t>Maximum photoionization</a:t>
            </a:r>
          </a:p>
          <a:p>
            <a:pPr marL="342900" indent="-342900">
              <a:lnSpc>
                <a:spcPct val="130000"/>
              </a:lnSpc>
              <a:buFont typeface="Wingdings" charset="2"/>
              <a:buChar char="§"/>
            </a:pPr>
            <a:r>
              <a:rPr kumimoji="1" lang="en-US" altLang="ko-KR" sz="2000" b="1" dirty="0" smtClean="0">
                <a:solidFill>
                  <a:srgbClr val="0070C0"/>
                </a:solidFill>
                <a:latin typeface="Avenir Book" charset="0"/>
                <a:ea typeface="Avenir Book" charset="0"/>
                <a:cs typeface="Avenir Book" charset="0"/>
              </a:rPr>
              <a:t>≥  kinematic size</a:t>
            </a:r>
          </a:p>
        </p:txBody>
      </p:sp>
      <p:sp>
        <p:nvSpPr>
          <p:cNvPr id="7" name="텍스트 상자 5"/>
          <p:cNvSpPr txBox="1"/>
          <p:nvPr/>
        </p:nvSpPr>
        <p:spPr>
          <a:xfrm>
            <a:off x="4974986" y="1935130"/>
            <a:ext cx="3846285" cy="892552"/>
          </a:xfrm>
          <a:prstGeom prst="rect">
            <a:avLst/>
          </a:prstGeom>
          <a:noFill/>
        </p:spPr>
        <p:txBody>
          <a:bodyPr wrap="square" rtlCol="0">
            <a:spAutoFit/>
          </a:bodyPr>
          <a:lstStyle/>
          <a:p>
            <a:pPr marL="342900" indent="-342900">
              <a:lnSpc>
                <a:spcPct val="130000"/>
              </a:lnSpc>
              <a:buFont typeface="Wingdings" charset="2"/>
              <a:buChar char="§"/>
            </a:pPr>
            <a:r>
              <a:rPr kumimoji="1" lang="en-US" altLang="ko-KR" sz="2000" b="1" dirty="0" smtClean="0">
                <a:solidFill>
                  <a:srgbClr val="0070C0"/>
                </a:solidFill>
                <a:latin typeface="Avenir Book" charset="0"/>
                <a:ea typeface="Avenir Book" charset="0"/>
                <a:cs typeface="Avenir Book" charset="0"/>
              </a:rPr>
              <a:t>Flux weighted size</a:t>
            </a:r>
          </a:p>
          <a:p>
            <a:pPr marL="342900" indent="-342900">
              <a:lnSpc>
                <a:spcPct val="130000"/>
              </a:lnSpc>
              <a:buFont typeface="Wingdings" charset="2"/>
              <a:buChar char="§"/>
            </a:pPr>
            <a:r>
              <a:rPr kumimoji="1" lang="en-US" altLang="ko-KR" sz="2000" b="1" dirty="0" smtClean="0">
                <a:solidFill>
                  <a:srgbClr val="0070C0"/>
                </a:solidFill>
                <a:latin typeface="Avenir Book" charset="0"/>
                <a:ea typeface="Avenir Book" charset="0"/>
                <a:cs typeface="Avenir Book" charset="0"/>
              </a:rPr>
              <a:t>Smaller then kinematic size</a:t>
            </a:r>
          </a:p>
        </p:txBody>
      </p:sp>
      <p:sp>
        <p:nvSpPr>
          <p:cNvPr id="9" name="모서리가 둥근 직사각형 4"/>
          <p:cNvSpPr/>
          <p:nvPr/>
        </p:nvSpPr>
        <p:spPr>
          <a:xfrm>
            <a:off x="4845397" y="1539760"/>
            <a:ext cx="3975874" cy="170641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0" name="텍스트 상자 5"/>
          <p:cNvSpPr txBox="1"/>
          <p:nvPr/>
        </p:nvSpPr>
        <p:spPr>
          <a:xfrm>
            <a:off x="5823941" y="1339705"/>
            <a:ext cx="2123268" cy="400110"/>
          </a:xfrm>
          <a:prstGeom prst="rect">
            <a:avLst/>
          </a:prstGeom>
          <a:solidFill>
            <a:schemeClr val="bg1"/>
          </a:solidFill>
        </p:spPr>
        <p:txBody>
          <a:bodyPr wrap="square" rtlCol="0">
            <a:spAutoFit/>
          </a:bodyPr>
          <a:lstStyle/>
          <a:p>
            <a:pPr algn="ctr"/>
            <a:r>
              <a:rPr kumimoji="1" lang="en-US" altLang="ko-KR" sz="2000" dirty="0" smtClean="0"/>
              <a:t>Effective Radius</a:t>
            </a:r>
            <a:endParaRPr kumimoji="1" lang="ko-KR" altLang="en-US" sz="2000" dirty="0"/>
          </a:p>
        </p:txBody>
      </p:sp>
      <p:sp>
        <p:nvSpPr>
          <p:cNvPr id="11" name="모서리가 둥근 직사각형 4"/>
          <p:cNvSpPr/>
          <p:nvPr/>
        </p:nvSpPr>
        <p:spPr>
          <a:xfrm>
            <a:off x="4845397" y="3854823"/>
            <a:ext cx="3975874" cy="22232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3" name="텍스트 상자 15"/>
          <p:cNvSpPr txBox="1"/>
          <p:nvPr/>
        </p:nvSpPr>
        <p:spPr>
          <a:xfrm>
            <a:off x="5823941" y="3627319"/>
            <a:ext cx="2123268" cy="400110"/>
          </a:xfrm>
          <a:prstGeom prst="rect">
            <a:avLst/>
          </a:prstGeom>
          <a:solidFill>
            <a:schemeClr val="bg1"/>
          </a:solidFill>
        </p:spPr>
        <p:txBody>
          <a:bodyPr wrap="square" rtlCol="0">
            <a:spAutoFit/>
          </a:bodyPr>
          <a:lstStyle/>
          <a:p>
            <a:pPr algn="ctr"/>
            <a:r>
              <a:rPr kumimoji="1" lang="en-US" altLang="ko-KR" sz="2000" dirty="0" smtClean="0"/>
              <a:t>S/N based size</a:t>
            </a:r>
            <a:endParaRPr kumimoji="1" lang="ko-KR" altLang="en-US" sz="2000" dirty="0"/>
          </a:p>
        </p:txBody>
      </p:sp>
      <p:sp>
        <p:nvSpPr>
          <p:cNvPr id="5" name="텍스트 상자 4"/>
          <p:cNvSpPr txBox="1"/>
          <p:nvPr/>
        </p:nvSpPr>
        <p:spPr>
          <a:xfrm>
            <a:off x="1440000" y="2707200"/>
            <a:ext cx="432000" cy="246221"/>
          </a:xfrm>
          <a:prstGeom prst="rect">
            <a:avLst/>
          </a:prstGeom>
          <a:solidFill>
            <a:schemeClr val="bg1"/>
          </a:solidFill>
        </p:spPr>
        <p:txBody>
          <a:bodyPr wrap="square" rtlCol="0">
            <a:spAutoFit/>
          </a:bodyPr>
          <a:lstStyle/>
          <a:p>
            <a:r>
              <a:rPr kumimoji="1" lang="en-US" altLang="ko-KR" sz="1000" dirty="0" smtClean="0">
                <a:solidFill>
                  <a:srgbClr val="FF0000"/>
                </a:solidFill>
                <a:latin typeface="Helvetica" charset="0"/>
                <a:ea typeface="Helvetica" charset="0"/>
                <a:cs typeface="Helvetica" charset="0"/>
              </a:rPr>
              <a:t>42.5</a:t>
            </a:r>
            <a:endParaRPr kumimoji="1" lang="ko-KR" altLang="en-US" sz="1000" dirty="0">
              <a:solidFill>
                <a:srgbClr val="FF0000"/>
              </a:solidFill>
              <a:latin typeface="Helvetica" charset="0"/>
              <a:ea typeface="Helvetica" charset="0"/>
              <a:cs typeface="Helvetica" charset="0"/>
            </a:endParaRPr>
          </a:p>
        </p:txBody>
      </p:sp>
    </p:spTree>
    <p:extLst>
      <p:ext uri="{BB962C8B-B14F-4D97-AF65-F5344CB8AC3E}">
        <p14:creationId xmlns:p14="http://schemas.microsoft.com/office/powerpoint/2010/main" val="2778517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239" y="685757"/>
            <a:ext cx="8892000" cy="43200"/>
          </a:xfrm>
          <a:prstGeom prst="rect">
            <a:avLst/>
          </a:prstGeom>
          <a:gradFill flip="none" rotWithShape="1">
            <a:gsLst>
              <a:gs pos="0">
                <a:srgbClr val="7A81FF"/>
              </a:gs>
              <a:gs pos="31000">
                <a:srgbClr val="9097D6"/>
              </a:gs>
              <a:gs pos="73000">
                <a:srgbClr val="BFC0E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4415093E-A90C-4644-99CC-F34263D64D61}" type="slidenum">
              <a:rPr lang="en-US" smtClean="0"/>
              <a:pPr/>
              <a:t>19</a:t>
            </a:fld>
            <a:endParaRPr lang="en-US" dirty="0"/>
          </a:p>
        </p:txBody>
      </p:sp>
      <p:sp>
        <p:nvSpPr>
          <p:cNvPr id="4" name="TextBox 2"/>
          <p:cNvSpPr txBox="1"/>
          <p:nvPr/>
        </p:nvSpPr>
        <p:spPr>
          <a:xfrm>
            <a:off x="54296" y="80611"/>
            <a:ext cx="7816883" cy="584775"/>
          </a:xfrm>
          <a:prstGeom prst="rect">
            <a:avLst/>
          </a:prstGeom>
          <a:noFill/>
        </p:spPr>
        <p:txBody>
          <a:bodyPr wrap="none" rtlCol="0" anchor="ctr">
            <a:spAutoFit/>
          </a:bodyPr>
          <a:lstStyle/>
          <a:p>
            <a:r>
              <a:rPr lang="en-US" sz="3200" b="1" dirty="0">
                <a:solidFill>
                  <a:srgbClr val="002060"/>
                </a:solidFill>
              </a:rPr>
              <a:t> </a:t>
            </a:r>
            <a:r>
              <a:rPr lang="en-US" sz="3200" b="1" dirty="0" smtClean="0">
                <a:solidFill>
                  <a:srgbClr val="002060"/>
                </a:solidFill>
              </a:rPr>
              <a:t>Kinematic size Vs. Kinematic property (</a:t>
            </a:r>
            <a:r>
              <a:rPr lang="en-US" sz="3200" b="1" dirty="0" err="1" smtClean="0">
                <a:solidFill>
                  <a:srgbClr val="002060"/>
                </a:solidFill>
              </a:rPr>
              <a:t>σ</a:t>
            </a:r>
            <a:r>
              <a:rPr lang="en-US" sz="3200" b="1" baseline="-25000" dirty="0" smtClean="0">
                <a:solidFill>
                  <a:srgbClr val="002060"/>
                </a:solidFill>
              </a:rPr>
              <a:t>[OIII]</a:t>
            </a:r>
            <a:r>
              <a:rPr lang="en-US" sz="3200" b="1" dirty="0" smtClean="0">
                <a:solidFill>
                  <a:srgbClr val="002060"/>
                </a:solidFill>
              </a:rPr>
              <a:t>)</a:t>
            </a:r>
            <a:endParaRPr lang="en-US" sz="3200" b="1" dirty="0">
              <a:solidFill>
                <a:srgbClr val="002060"/>
              </a:solidFill>
            </a:endParaRPr>
          </a:p>
        </p:txBody>
      </p:sp>
      <p:sp>
        <p:nvSpPr>
          <p:cNvPr id="12" name="텍스트 상자 11"/>
          <p:cNvSpPr txBox="1"/>
          <p:nvPr/>
        </p:nvSpPr>
        <p:spPr>
          <a:xfrm>
            <a:off x="334986" y="884543"/>
            <a:ext cx="8584161" cy="1015663"/>
          </a:xfrm>
          <a:prstGeom prst="rect">
            <a:avLst/>
          </a:prstGeom>
          <a:noFill/>
        </p:spPr>
        <p:txBody>
          <a:bodyPr wrap="square" rtlCol="0">
            <a:spAutoFit/>
          </a:bodyPr>
          <a:lstStyle/>
          <a:p>
            <a:pPr marL="342900" indent="-342900">
              <a:lnSpc>
                <a:spcPct val="150000"/>
              </a:lnSpc>
              <a:buFont typeface="Wingdings" charset="2"/>
              <a:buChar char="§"/>
            </a:pPr>
            <a:r>
              <a:rPr kumimoji="1" lang="en-US" altLang="ko-KR" sz="2000" b="1" dirty="0" err="1" smtClean="0">
                <a:solidFill>
                  <a:srgbClr val="0070C0"/>
                </a:solidFill>
                <a:latin typeface="Avenir Book" charset="0"/>
                <a:ea typeface="Avenir Book" charset="0"/>
                <a:cs typeface="Avenir Book" charset="0"/>
              </a:rPr>
              <a:t>σ</a:t>
            </a:r>
            <a:r>
              <a:rPr kumimoji="1" lang="en-US" altLang="ko-KR" sz="2000" b="1" baseline="-25000" dirty="0" smtClean="0">
                <a:solidFill>
                  <a:srgbClr val="0070C0"/>
                </a:solidFill>
                <a:latin typeface="Avenir Book" charset="0"/>
                <a:ea typeface="Avenir Book" charset="0"/>
                <a:cs typeface="Avenir Book" charset="0"/>
              </a:rPr>
              <a:t>[OIII]</a:t>
            </a:r>
            <a:r>
              <a:rPr kumimoji="1" lang="en-US" altLang="ko-KR" sz="2000" b="1" dirty="0" smtClean="0">
                <a:solidFill>
                  <a:srgbClr val="0070C0"/>
                </a:solidFill>
                <a:latin typeface="Avenir Book" charset="0"/>
                <a:ea typeface="Avenir Book" charset="0"/>
                <a:cs typeface="Avenir Book" charset="0"/>
              </a:rPr>
              <a:t> = Velocity dispersion inside the kinematic size</a:t>
            </a:r>
          </a:p>
          <a:p>
            <a:pPr marL="342900" indent="-342900">
              <a:lnSpc>
                <a:spcPct val="150000"/>
              </a:lnSpc>
              <a:buFont typeface="Wingdings" charset="2"/>
              <a:buChar char="§"/>
            </a:pPr>
            <a:r>
              <a:rPr kumimoji="1" lang="en-US" altLang="ko-KR" sz="2000" b="1" dirty="0" smtClean="0">
                <a:solidFill>
                  <a:srgbClr val="0070C0"/>
                </a:solidFill>
                <a:latin typeface="Avenir Book" charset="0"/>
                <a:ea typeface="Avenir Book" charset="0"/>
                <a:cs typeface="Avenir Book" charset="0"/>
              </a:rPr>
              <a:t>M</a:t>
            </a:r>
            <a:r>
              <a:rPr kumimoji="1" lang="en-US" altLang="ko-KR" sz="2000" b="1" baseline="-25000" dirty="0" smtClean="0">
                <a:solidFill>
                  <a:srgbClr val="0070C0"/>
                </a:solidFill>
                <a:latin typeface="Avenir Book" charset="0"/>
                <a:ea typeface="Avenir Book" charset="0"/>
                <a:cs typeface="Avenir Book" charset="0"/>
              </a:rPr>
              <a:t>BH </a:t>
            </a:r>
            <a:r>
              <a:rPr kumimoji="1" lang="en-US" altLang="ko-KR" sz="2000" b="1" dirty="0" smtClean="0">
                <a:solidFill>
                  <a:srgbClr val="0070C0"/>
                </a:solidFill>
                <a:latin typeface="Avenir Book" charset="0"/>
                <a:ea typeface="Avenir Book" charset="0"/>
                <a:cs typeface="Avenir Book" charset="0"/>
              </a:rPr>
              <a:t> = BH mass from M-</a:t>
            </a:r>
            <a:r>
              <a:rPr kumimoji="1" lang="en-US" altLang="ko-KR" sz="2000" b="1" dirty="0" err="1" smtClean="0">
                <a:solidFill>
                  <a:srgbClr val="0070C0"/>
                </a:solidFill>
                <a:latin typeface="Avenir Book" charset="0"/>
                <a:ea typeface="Avenir Book" charset="0"/>
                <a:cs typeface="Avenir Book" charset="0"/>
              </a:rPr>
              <a:t>σ</a:t>
            </a:r>
            <a:r>
              <a:rPr kumimoji="1" lang="en-US" altLang="ko-KR" sz="2000" b="1" baseline="-25000" dirty="0" smtClean="0">
                <a:solidFill>
                  <a:srgbClr val="0070C0"/>
                </a:solidFill>
                <a:latin typeface="Avenir Book" charset="0"/>
                <a:ea typeface="Avenir Book" charset="0"/>
                <a:cs typeface="Avenir Book" charset="0"/>
              </a:rPr>
              <a:t>*</a:t>
            </a:r>
            <a:r>
              <a:rPr kumimoji="1" lang="en-US" altLang="ko-KR" sz="2000" b="1" dirty="0" smtClean="0">
                <a:solidFill>
                  <a:srgbClr val="0070C0"/>
                </a:solidFill>
                <a:latin typeface="Avenir Book" charset="0"/>
                <a:ea typeface="Avenir Book" charset="0"/>
                <a:cs typeface="Avenir Book" charset="0"/>
              </a:rPr>
              <a:t> relation (McConnell &amp; Ma 2013)</a:t>
            </a:r>
          </a:p>
        </p:txBody>
      </p:sp>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778" y="2561671"/>
            <a:ext cx="3948897" cy="3849865"/>
          </a:xfrm>
          <a:prstGeom prst="rect">
            <a:avLst/>
          </a:prstGeom>
        </p:spPr>
      </p:pic>
      <p:pic>
        <p:nvPicPr>
          <p:cNvPr id="5" name="그림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986" y="2561671"/>
            <a:ext cx="4001487" cy="3912706"/>
          </a:xfrm>
          <a:prstGeom prst="rect">
            <a:avLst/>
          </a:prstGeom>
        </p:spPr>
      </p:pic>
    </p:spTree>
    <p:extLst>
      <p:ext uri="{BB962C8B-B14F-4D97-AF65-F5344CB8AC3E}">
        <p14:creationId xmlns:p14="http://schemas.microsoft.com/office/powerpoint/2010/main" val="1224140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96" y="80611"/>
            <a:ext cx="6891245" cy="584775"/>
          </a:xfrm>
          <a:prstGeom prst="rect">
            <a:avLst/>
          </a:prstGeom>
          <a:noFill/>
        </p:spPr>
        <p:txBody>
          <a:bodyPr wrap="none" rtlCol="0" anchor="ctr">
            <a:spAutoFit/>
          </a:bodyPr>
          <a:lstStyle/>
          <a:p>
            <a:r>
              <a:rPr lang="en-US" sz="3200" b="1" dirty="0">
                <a:solidFill>
                  <a:srgbClr val="002060"/>
                </a:solidFill>
              </a:rPr>
              <a:t> </a:t>
            </a:r>
            <a:r>
              <a:rPr lang="en-US" sz="3200" b="1" dirty="0" smtClean="0">
                <a:solidFill>
                  <a:srgbClr val="002060"/>
                </a:solidFill>
              </a:rPr>
              <a:t>AGN driven Ionized Gas outflow in NLR</a:t>
            </a:r>
            <a:endParaRPr lang="en-US" sz="3200" b="1" dirty="0">
              <a:solidFill>
                <a:srgbClr val="002060"/>
              </a:solidFill>
            </a:endParaRPr>
          </a:p>
        </p:txBody>
      </p:sp>
      <p:sp>
        <p:nvSpPr>
          <p:cNvPr id="3" name="Rectangle 2"/>
          <p:cNvSpPr/>
          <p:nvPr/>
        </p:nvSpPr>
        <p:spPr>
          <a:xfrm>
            <a:off x="142239" y="685757"/>
            <a:ext cx="8892000" cy="43200"/>
          </a:xfrm>
          <a:prstGeom prst="rect">
            <a:avLst/>
          </a:prstGeom>
          <a:gradFill flip="none" rotWithShape="1">
            <a:gsLst>
              <a:gs pos="0">
                <a:srgbClr val="7A81FF"/>
              </a:gs>
              <a:gs pos="31000">
                <a:srgbClr val="9097D6"/>
              </a:gs>
              <a:gs pos="73000">
                <a:srgbClr val="BFC0E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12"/>
          </p:nvPr>
        </p:nvSpPr>
        <p:spPr/>
        <p:txBody>
          <a:bodyPr/>
          <a:lstStyle/>
          <a:p>
            <a:fld id="{4415093E-A90C-4644-99CC-F34263D64D61}" type="slidenum">
              <a:rPr lang="en-US" smtClean="0"/>
              <a:pPr/>
              <a:t>2</a:t>
            </a:fld>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552" y="4085444"/>
            <a:ext cx="4109430" cy="239160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7682" y="3765068"/>
            <a:ext cx="1850769" cy="2643955"/>
          </a:xfrm>
          <a:prstGeom prst="rect">
            <a:avLst/>
          </a:prstGeom>
        </p:spPr>
      </p:pic>
      <p:sp>
        <p:nvSpPr>
          <p:cNvPr id="10" name="텍스트 상자 9"/>
          <p:cNvSpPr txBox="1"/>
          <p:nvPr/>
        </p:nvSpPr>
        <p:spPr>
          <a:xfrm>
            <a:off x="4390335" y="6433401"/>
            <a:ext cx="3143882" cy="230832"/>
          </a:xfrm>
          <a:prstGeom prst="rect">
            <a:avLst/>
          </a:prstGeom>
          <a:noFill/>
        </p:spPr>
        <p:txBody>
          <a:bodyPr wrap="square" rtlCol="0">
            <a:spAutoFit/>
          </a:bodyPr>
          <a:lstStyle/>
          <a:p>
            <a:r>
              <a:rPr lang="en-US" altLang="ko-KR" sz="900" dirty="0" smtClean="0"/>
              <a:t>Kang &amp; Woo (2018, </a:t>
            </a:r>
            <a:r>
              <a:rPr lang="en-US" altLang="ko-KR" sz="900" smtClean="0"/>
              <a:t>in preparation)</a:t>
            </a:r>
            <a:endParaRPr lang="en-US" altLang="ko-KR" sz="900" dirty="0"/>
          </a:p>
        </p:txBody>
      </p:sp>
      <p:sp>
        <p:nvSpPr>
          <p:cNvPr id="12" name="텍스트 상자 11"/>
          <p:cNvSpPr txBox="1"/>
          <p:nvPr/>
        </p:nvSpPr>
        <p:spPr>
          <a:xfrm>
            <a:off x="85638" y="2895922"/>
            <a:ext cx="9102172" cy="494366"/>
          </a:xfrm>
          <a:prstGeom prst="rect">
            <a:avLst/>
          </a:prstGeom>
          <a:noFill/>
        </p:spPr>
        <p:txBody>
          <a:bodyPr wrap="none" rtlCol="0">
            <a:spAutoFit/>
          </a:bodyPr>
          <a:lstStyle/>
          <a:p>
            <a:pPr marL="285750" indent="-285750">
              <a:lnSpc>
                <a:spcPct val="150000"/>
              </a:lnSpc>
              <a:buFont typeface="Arial" charset="0"/>
              <a:buChar char="•"/>
            </a:pPr>
            <a:r>
              <a:rPr kumimoji="1" lang="en-US" altLang="ko-KR" sz="1900" b="1" dirty="0" smtClean="0">
                <a:solidFill>
                  <a:srgbClr val="002060"/>
                </a:solidFill>
                <a:latin typeface="Apple SD Gothic Neo" charset="-127"/>
                <a:ea typeface="Apple SD Gothic Neo" charset="-127"/>
                <a:cs typeface="Apple SD Gothic Neo" charset="-127"/>
              </a:rPr>
              <a:t>Ionized gas in NLR : Gravitational potential of host galaxy + AGN driven outflow</a:t>
            </a:r>
          </a:p>
        </p:txBody>
      </p:sp>
      <p:sp>
        <p:nvSpPr>
          <p:cNvPr id="13" name="텍스트 상자 12"/>
          <p:cNvSpPr txBox="1"/>
          <p:nvPr/>
        </p:nvSpPr>
        <p:spPr>
          <a:xfrm>
            <a:off x="85639" y="830225"/>
            <a:ext cx="8715848" cy="494366"/>
          </a:xfrm>
          <a:prstGeom prst="rect">
            <a:avLst/>
          </a:prstGeom>
          <a:noFill/>
        </p:spPr>
        <p:txBody>
          <a:bodyPr wrap="none" rtlCol="0">
            <a:spAutoFit/>
          </a:bodyPr>
          <a:lstStyle/>
          <a:p>
            <a:pPr marL="285750" indent="-285750">
              <a:lnSpc>
                <a:spcPct val="150000"/>
              </a:lnSpc>
              <a:buFont typeface="Arial" charset="0"/>
              <a:buChar char="•"/>
            </a:pPr>
            <a:r>
              <a:rPr kumimoji="1" lang="en-US" altLang="ko-KR" sz="1900" b="1" dirty="0">
                <a:solidFill>
                  <a:srgbClr val="002060"/>
                </a:solidFill>
                <a:latin typeface="Apple SD Gothic Neo" charset="-127"/>
                <a:ea typeface="Apple SD Gothic Neo" charset="-127"/>
                <a:cs typeface="Apple SD Gothic Neo" charset="-127"/>
              </a:rPr>
              <a:t>Outflow is presented by blue/red-shifted broad component in emission line </a:t>
            </a:r>
          </a:p>
        </p:txBody>
      </p:sp>
      <p:sp>
        <p:nvSpPr>
          <p:cNvPr id="14" name="텍스트 상자 13"/>
          <p:cNvSpPr txBox="1"/>
          <p:nvPr/>
        </p:nvSpPr>
        <p:spPr>
          <a:xfrm>
            <a:off x="85638" y="1899911"/>
            <a:ext cx="5362365" cy="494366"/>
          </a:xfrm>
          <a:prstGeom prst="rect">
            <a:avLst/>
          </a:prstGeom>
          <a:noFill/>
        </p:spPr>
        <p:txBody>
          <a:bodyPr wrap="none" rtlCol="0">
            <a:spAutoFit/>
          </a:bodyPr>
          <a:lstStyle/>
          <a:p>
            <a:pPr marL="285750" indent="-285750">
              <a:lnSpc>
                <a:spcPct val="150000"/>
              </a:lnSpc>
              <a:buFont typeface="Arial" charset="0"/>
              <a:buChar char="•"/>
            </a:pPr>
            <a:r>
              <a:rPr kumimoji="1" lang="en-US" altLang="ko-KR" sz="1900" b="1" dirty="0">
                <a:solidFill>
                  <a:srgbClr val="002060"/>
                </a:solidFill>
                <a:latin typeface="Apple SD Gothic Neo" charset="-127"/>
                <a:ea typeface="Apple SD Gothic Neo" charset="-127"/>
                <a:cs typeface="Apple SD Gothic Neo" charset="-127"/>
              </a:rPr>
              <a:t>[OIII] 5007Å : widely used tracer of AGN NLR</a:t>
            </a:r>
          </a:p>
        </p:txBody>
      </p:sp>
      <p:sp>
        <p:nvSpPr>
          <p:cNvPr id="15" name="텍스트 상자 14"/>
          <p:cNvSpPr txBox="1"/>
          <p:nvPr/>
        </p:nvSpPr>
        <p:spPr>
          <a:xfrm>
            <a:off x="595016" y="1296838"/>
            <a:ext cx="5955476" cy="484748"/>
          </a:xfrm>
          <a:prstGeom prst="rect">
            <a:avLst/>
          </a:prstGeom>
          <a:noFill/>
        </p:spPr>
        <p:txBody>
          <a:bodyPr wrap="none" rtlCol="0">
            <a:spAutoFit/>
          </a:bodyPr>
          <a:lstStyle/>
          <a:p>
            <a:pPr>
              <a:lnSpc>
                <a:spcPct val="150000"/>
              </a:lnSpc>
            </a:pPr>
            <a:r>
              <a:rPr kumimoji="1" lang="en-US" altLang="ko-KR" sz="1700" dirty="0" smtClean="0">
                <a:latin typeface="Apple SD Gothic Neo" charset="-127"/>
                <a:ea typeface="Apple SD Gothic Neo" charset="-127"/>
                <a:cs typeface="Apple SD Gothic Neo" charset="-127"/>
              </a:rPr>
              <a:t>e.g., </a:t>
            </a:r>
            <a:r>
              <a:rPr kumimoji="1" lang="en-US" altLang="ko-KR" sz="1700" dirty="0" err="1" smtClean="0">
                <a:latin typeface="Apple SD Gothic Neo" charset="-127"/>
                <a:ea typeface="Apple SD Gothic Neo" charset="-127"/>
                <a:cs typeface="Apple SD Gothic Neo" charset="-127"/>
              </a:rPr>
              <a:t>Boroson</a:t>
            </a:r>
            <a:r>
              <a:rPr kumimoji="1" lang="en-US" altLang="ko-KR" sz="1700" dirty="0" smtClean="0">
                <a:latin typeface="Apple SD Gothic Neo" charset="-127"/>
                <a:ea typeface="Apple SD Gothic Neo" charset="-127"/>
                <a:cs typeface="Apple SD Gothic Neo" charset="-127"/>
              </a:rPr>
              <a:t> (2005), Crenshaw et al. (2010), Bae &amp; Woo (2014)</a:t>
            </a:r>
            <a:endParaRPr kumimoji="1" lang="en-US" altLang="ko-KR" sz="1700" dirty="0">
              <a:latin typeface="Apple SD Gothic Neo" charset="-127"/>
              <a:ea typeface="Apple SD Gothic Neo" charset="-127"/>
              <a:cs typeface="Apple SD Gothic Neo" charset="-127"/>
            </a:endParaRPr>
          </a:p>
        </p:txBody>
      </p:sp>
      <p:sp>
        <p:nvSpPr>
          <p:cNvPr id="17" name="텍스트 상자 16"/>
          <p:cNvSpPr txBox="1"/>
          <p:nvPr/>
        </p:nvSpPr>
        <p:spPr>
          <a:xfrm>
            <a:off x="595016" y="3306545"/>
            <a:ext cx="6255239" cy="484748"/>
          </a:xfrm>
          <a:prstGeom prst="rect">
            <a:avLst/>
          </a:prstGeom>
          <a:noFill/>
        </p:spPr>
        <p:txBody>
          <a:bodyPr wrap="none" rtlCol="0">
            <a:spAutoFit/>
          </a:bodyPr>
          <a:lstStyle/>
          <a:p>
            <a:pPr>
              <a:lnSpc>
                <a:spcPct val="150000"/>
              </a:lnSpc>
            </a:pPr>
            <a:r>
              <a:rPr kumimoji="1" lang="en-US" altLang="ko-KR" sz="1700" dirty="0" smtClean="0">
                <a:latin typeface="Apple SD Gothic Neo" charset="-127"/>
                <a:ea typeface="Apple SD Gothic Neo" charset="-127"/>
                <a:cs typeface="Apple SD Gothic Neo" charset="-127"/>
              </a:rPr>
              <a:t>e.g., Woo et al. (2016), </a:t>
            </a:r>
            <a:r>
              <a:rPr kumimoji="1" lang="en-US" altLang="ko-KR" sz="1700" dirty="0" err="1" smtClean="0">
                <a:latin typeface="Apple SD Gothic Neo" charset="-127"/>
                <a:ea typeface="Apple SD Gothic Neo" charset="-127"/>
                <a:cs typeface="Apple SD Gothic Neo" charset="-127"/>
              </a:rPr>
              <a:t>Karouzos</a:t>
            </a:r>
            <a:r>
              <a:rPr kumimoji="1" lang="en-US" altLang="ko-KR" sz="1700" dirty="0" smtClean="0">
                <a:latin typeface="Apple SD Gothic Neo" charset="-127"/>
                <a:ea typeface="Apple SD Gothic Neo" charset="-127"/>
                <a:cs typeface="Apple SD Gothic Neo" charset="-127"/>
              </a:rPr>
              <a:t> et al. (2016a, b), Kang et al. (2017)</a:t>
            </a:r>
            <a:endParaRPr kumimoji="1" lang="en-US" altLang="ko-KR" sz="1700" dirty="0">
              <a:latin typeface="Apple SD Gothic Neo" charset="-127"/>
              <a:ea typeface="Apple SD Gothic Neo" charset="-127"/>
              <a:cs typeface="Apple SD Gothic Neo" charset="-127"/>
            </a:endParaRPr>
          </a:p>
        </p:txBody>
      </p:sp>
      <p:sp>
        <p:nvSpPr>
          <p:cNvPr id="21" name="텍스트 상자 20"/>
          <p:cNvSpPr txBox="1"/>
          <p:nvPr/>
        </p:nvSpPr>
        <p:spPr>
          <a:xfrm>
            <a:off x="634390" y="2316742"/>
            <a:ext cx="7521611" cy="484748"/>
          </a:xfrm>
          <a:prstGeom prst="rect">
            <a:avLst/>
          </a:prstGeom>
          <a:noFill/>
        </p:spPr>
        <p:txBody>
          <a:bodyPr wrap="none" rtlCol="0">
            <a:spAutoFit/>
          </a:bodyPr>
          <a:lstStyle/>
          <a:p>
            <a:pPr>
              <a:lnSpc>
                <a:spcPct val="150000"/>
              </a:lnSpc>
            </a:pPr>
            <a:r>
              <a:rPr kumimoji="1" lang="en-US" altLang="ko-KR" sz="1700" dirty="0" err="1" smtClean="0">
                <a:latin typeface="Apple SD Gothic Neo" charset="-127"/>
                <a:ea typeface="Apple SD Gothic Neo" charset="-127"/>
                <a:cs typeface="Apple SD Gothic Neo" charset="-127"/>
              </a:rPr>
              <a:t>e..g</a:t>
            </a:r>
            <a:r>
              <a:rPr kumimoji="1" lang="en-US" altLang="ko-KR" sz="1700" dirty="0" smtClean="0">
                <a:latin typeface="Apple SD Gothic Neo" charset="-127"/>
                <a:ea typeface="Apple SD Gothic Neo" charset="-127"/>
                <a:cs typeface="Apple SD Gothic Neo" charset="-127"/>
              </a:rPr>
              <a:t>., </a:t>
            </a:r>
            <a:r>
              <a:rPr kumimoji="1" lang="en-US" altLang="ko-KR" sz="1700" dirty="0" err="1" smtClean="0">
                <a:latin typeface="Apple SD Gothic Neo" charset="-127"/>
                <a:ea typeface="Apple SD Gothic Neo" charset="-127"/>
                <a:cs typeface="Apple SD Gothic Neo" charset="-127"/>
              </a:rPr>
              <a:t>Bennert</a:t>
            </a:r>
            <a:r>
              <a:rPr kumimoji="1" lang="en-US" altLang="ko-KR" sz="1700" dirty="0" smtClean="0">
                <a:latin typeface="Apple SD Gothic Neo" charset="-127"/>
                <a:ea typeface="Apple SD Gothic Neo" charset="-127"/>
                <a:cs typeface="Apple SD Gothic Neo" charset="-127"/>
              </a:rPr>
              <a:t> (2005), Greene et al. (2011), Harrison et al. (2014), Bae et al. (2017)</a:t>
            </a:r>
            <a:endParaRPr kumimoji="1" lang="en-US" altLang="ko-KR" sz="1700" dirty="0">
              <a:latin typeface="Apple SD Gothic Neo" charset="-127"/>
              <a:ea typeface="Apple SD Gothic Neo" charset="-127"/>
              <a:cs typeface="Apple SD Gothic Neo" charset="-127"/>
            </a:endParaRPr>
          </a:p>
        </p:txBody>
      </p:sp>
    </p:spTree>
    <p:extLst>
      <p:ext uri="{BB962C8B-B14F-4D97-AF65-F5344CB8AC3E}">
        <p14:creationId xmlns:p14="http://schemas.microsoft.com/office/powerpoint/2010/main" val="9727824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239" y="685757"/>
            <a:ext cx="8892000" cy="43200"/>
          </a:xfrm>
          <a:prstGeom prst="rect">
            <a:avLst/>
          </a:prstGeom>
          <a:gradFill flip="none" rotWithShape="1">
            <a:gsLst>
              <a:gs pos="0">
                <a:srgbClr val="7A81FF"/>
              </a:gs>
              <a:gs pos="31000">
                <a:srgbClr val="9097D6"/>
              </a:gs>
              <a:gs pos="73000">
                <a:srgbClr val="BFC0E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296" y="80611"/>
            <a:ext cx="1901546" cy="584775"/>
          </a:xfrm>
          <a:prstGeom prst="rect">
            <a:avLst/>
          </a:prstGeom>
          <a:noFill/>
        </p:spPr>
        <p:txBody>
          <a:bodyPr wrap="none" rtlCol="0" anchor="ctr">
            <a:spAutoFit/>
          </a:bodyPr>
          <a:lstStyle/>
          <a:p>
            <a:r>
              <a:rPr lang="en-US" sz="3200" b="1" dirty="0">
                <a:solidFill>
                  <a:srgbClr val="002060"/>
                </a:solidFill>
              </a:rPr>
              <a:t> </a:t>
            </a:r>
            <a:r>
              <a:rPr lang="en-US" sz="3200" b="1" dirty="0" smtClean="0">
                <a:solidFill>
                  <a:srgbClr val="002060"/>
                </a:solidFill>
              </a:rPr>
              <a:t>Summary</a:t>
            </a:r>
            <a:endParaRPr lang="en-US" sz="3200" b="1" dirty="0">
              <a:solidFill>
                <a:srgbClr val="002060"/>
              </a:solidFill>
            </a:endParaRPr>
          </a:p>
        </p:txBody>
      </p:sp>
      <p:sp>
        <p:nvSpPr>
          <p:cNvPr id="9" name="Slide Number Placeholder 8"/>
          <p:cNvSpPr>
            <a:spLocks noGrp="1"/>
          </p:cNvSpPr>
          <p:nvPr>
            <p:ph type="sldNum" sz="quarter" idx="12"/>
          </p:nvPr>
        </p:nvSpPr>
        <p:spPr/>
        <p:txBody>
          <a:bodyPr/>
          <a:lstStyle/>
          <a:p>
            <a:fld id="{4415093E-A90C-4644-99CC-F34263D64D61}" type="slidenum">
              <a:rPr lang="en-US" smtClean="0"/>
              <a:pPr/>
              <a:t>20</a:t>
            </a:fld>
            <a:endParaRPr lang="en-US" dirty="0"/>
          </a:p>
        </p:txBody>
      </p:sp>
      <p:sp>
        <p:nvSpPr>
          <p:cNvPr id="5" name="텍스트 상자 4"/>
          <p:cNvSpPr txBox="1"/>
          <p:nvPr/>
        </p:nvSpPr>
        <p:spPr>
          <a:xfrm>
            <a:off x="365761" y="911876"/>
            <a:ext cx="8387424" cy="461665"/>
          </a:xfrm>
          <a:prstGeom prst="rect">
            <a:avLst/>
          </a:prstGeom>
          <a:noFill/>
        </p:spPr>
        <p:txBody>
          <a:bodyPr wrap="none" rtlCol="0">
            <a:spAutoFit/>
          </a:bodyPr>
          <a:lstStyle/>
          <a:p>
            <a:pPr marL="285750" indent="-285750">
              <a:buFont typeface="Wingdings" charset="2"/>
              <a:buChar char="v"/>
            </a:pPr>
            <a:r>
              <a:rPr kumimoji="1" lang="en-US" altLang="ko-KR" sz="2400" b="1" dirty="0">
                <a:solidFill>
                  <a:srgbClr val="0070C0"/>
                </a:solidFill>
                <a:latin typeface="Avenir Book" charset="0"/>
                <a:ea typeface="Avenir Book" charset="0"/>
                <a:cs typeface="Avenir Book" charset="0"/>
              </a:rPr>
              <a:t> </a:t>
            </a:r>
            <a:r>
              <a:rPr kumimoji="1" lang="en-US" altLang="ko-KR" sz="2400" b="1" dirty="0" smtClean="0">
                <a:solidFill>
                  <a:srgbClr val="0070C0"/>
                </a:solidFill>
                <a:latin typeface="Avenir Book" charset="0"/>
                <a:ea typeface="Avenir Book" charset="0"/>
                <a:cs typeface="Avenir Book" charset="0"/>
              </a:rPr>
              <a:t> Define kinematic size where [OIII] exhibit outflow feature</a:t>
            </a:r>
            <a:endParaRPr kumimoji="1" lang="ko-KR" altLang="en-US" sz="2400" b="1" dirty="0">
              <a:solidFill>
                <a:srgbClr val="0070C0"/>
              </a:solidFill>
              <a:latin typeface="Avenir Book" charset="0"/>
              <a:ea typeface="Avenir Book" charset="0"/>
              <a:cs typeface="Avenir Book" charset="0"/>
            </a:endParaRPr>
          </a:p>
        </p:txBody>
      </p:sp>
      <p:sp>
        <p:nvSpPr>
          <p:cNvPr id="6" name="텍스트 상자 5"/>
          <p:cNvSpPr txBox="1"/>
          <p:nvPr/>
        </p:nvSpPr>
        <p:spPr>
          <a:xfrm>
            <a:off x="365761" y="3662578"/>
            <a:ext cx="5309467" cy="461665"/>
          </a:xfrm>
          <a:prstGeom prst="rect">
            <a:avLst/>
          </a:prstGeom>
          <a:noFill/>
        </p:spPr>
        <p:txBody>
          <a:bodyPr wrap="none" rtlCol="0">
            <a:spAutoFit/>
          </a:bodyPr>
          <a:lstStyle/>
          <a:p>
            <a:pPr marL="285750" indent="-285750">
              <a:buFont typeface="Wingdings" charset="2"/>
              <a:buChar char="v"/>
            </a:pPr>
            <a:r>
              <a:rPr kumimoji="1" lang="en-US" altLang="ko-KR" sz="2400" b="1" dirty="0">
                <a:solidFill>
                  <a:srgbClr val="0070C0"/>
                </a:solidFill>
                <a:latin typeface="Avenir Book" charset="0"/>
                <a:ea typeface="Avenir Book" charset="0"/>
                <a:cs typeface="Avenir Book" charset="0"/>
              </a:rPr>
              <a:t> </a:t>
            </a:r>
            <a:r>
              <a:rPr kumimoji="1" lang="en-US" altLang="ko-KR" sz="2400" b="1" dirty="0" smtClean="0">
                <a:solidFill>
                  <a:srgbClr val="0070C0"/>
                </a:solidFill>
                <a:latin typeface="Avenir Book" charset="0"/>
                <a:ea typeface="Avenir Book" charset="0"/>
                <a:cs typeface="Avenir Book" charset="0"/>
              </a:rPr>
              <a:t> Kinematic</a:t>
            </a:r>
            <a:r>
              <a:rPr kumimoji="1" lang="ko-KR" altLang="en-US" sz="2400" b="1" dirty="0" smtClean="0">
                <a:solidFill>
                  <a:srgbClr val="0070C0"/>
                </a:solidFill>
                <a:latin typeface="Avenir Book" charset="0"/>
                <a:ea typeface="Avenir Book" charset="0"/>
                <a:cs typeface="Avenir Book" charset="0"/>
              </a:rPr>
              <a:t> </a:t>
            </a:r>
            <a:r>
              <a:rPr kumimoji="1" lang="en-US" altLang="ko-KR" sz="2400" b="1" dirty="0" smtClean="0">
                <a:solidFill>
                  <a:srgbClr val="0070C0"/>
                </a:solidFill>
                <a:latin typeface="Avenir Book" charset="0"/>
                <a:ea typeface="Avenir Book" charset="0"/>
                <a:cs typeface="Avenir Book" charset="0"/>
              </a:rPr>
              <a:t>size Vs. [OIII] luminosity</a:t>
            </a:r>
            <a:endParaRPr kumimoji="1" lang="ko-KR" altLang="en-US" sz="2400" b="1" dirty="0">
              <a:solidFill>
                <a:srgbClr val="0070C0"/>
              </a:solidFill>
              <a:latin typeface="Avenir Book" charset="0"/>
              <a:ea typeface="Avenir Book" charset="0"/>
              <a:cs typeface="Avenir Book" charset="0"/>
            </a:endParaRPr>
          </a:p>
        </p:txBody>
      </p:sp>
      <p:sp>
        <p:nvSpPr>
          <p:cNvPr id="7" name="텍스트 상자 6"/>
          <p:cNvSpPr txBox="1"/>
          <p:nvPr/>
        </p:nvSpPr>
        <p:spPr>
          <a:xfrm>
            <a:off x="631825" y="1313581"/>
            <a:ext cx="8121360" cy="2252924"/>
          </a:xfrm>
          <a:prstGeom prst="rect">
            <a:avLst/>
          </a:prstGeom>
          <a:noFill/>
        </p:spPr>
        <p:txBody>
          <a:bodyPr wrap="square" rtlCol="0">
            <a:spAutoFit/>
          </a:bodyPr>
          <a:lstStyle/>
          <a:p>
            <a:pPr marL="342900" indent="-342900">
              <a:lnSpc>
                <a:spcPct val="130000"/>
              </a:lnSpc>
              <a:buFont typeface="Arial" charset="0"/>
              <a:buChar char="•"/>
            </a:pPr>
            <a:r>
              <a:rPr kumimoji="1" lang="en-US" altLang="ko-KR" b="1" dirty="0" smtClean="0">
                <a:latin typeface="Avenir Book" charset="0"/>
                <a:ea typeface="Avenir Book" charset="0"/>
                <a:cs typeface="Avenir Book" charset="0"/>
              </a:rPr>
              <a:t>GMOS-IFU data </a:t>
            </a:r>
            <a:r>
              <a:rPr kumimoji="1" lang="en-US" altLang="ko-KR" b="1" smtClean="0">
                <a:latin typeface="Avenir Book" charset="0"/>
                <a:ea typeface="Avenir Book" charset="0"/>
                <a:cs typeface="Avenir Book" charset="0"/>
              </a:rPr>
              <a:t>of 23 luminous local </a:t>
            </a:r>
            <a:r>
              <a:rPr kumimoji="1" lang="en-US" altLang="ko-KR" b="1" dirty="0" smtClean="0">
                <a:latin typeface="Avenir Book" charset="0"/>
                <a:ea typeface="Avenir Book" charset="0"/>
                <a:cs typeface="Avenir Book" charset="0"/>
              </a:rPr>
              <a:t>Type2 AGNs with strong outflow features</a:t>
            </a:r>
          </a:p>
          <a:p>
            <a:pPr marL="342900" indent="-342900">
              <a:lnSpc>
                <a:spcPct val="130000"/>
              </a:lnSpc>
              <a:buFont typeface="Arial" charset="0"/>
              <a:buChar char="•"/>
            </a:pPr>
            <a:r>
              <a:rPr kumimoji="1" lang="en-US" altLang="ko-KR" b="1" dirty="0" smtClean="0">
                <a:latin typeface="Avenir Book" charset="0"/>
                <a:ea typeface="Avenir Book" charset="0"/>
                <a:cs typeface="Avenir Book" charset="0"/>
              </a:rPr>
              <a:t>Based on spatial distribution of [OIII] velocity dispersion </a:t>
            </a:r>
          </a:p>
          <a:p>
            <a:pPr marL="342900" indent="-342900">
              <a:lnSpc>
                <a:spcPct val="130000"/>
              </a:lnSpc>
              <a:buFont typeface="Arial" charset="0"/>
              <a:buChar char="•"/>
            </a:pPr>
            <a:r>
              <a:rPr kumimoji="1" lang="en-US" altLang="ko-KR" b="1" dirty="0" smtClean="0">
                <a:latin typeface="Avenir Book" charset="0"/>
                <a:ea typeface="Avenir Book" charset="0"/>
                <a:cs typeface="Avenir Book" charset="0"/>
              </a:rPr>
              <a:t>Distance where velocity dispersion decreases and becomes equal to stellar velocity dispersion </a:t>
            </a:r>
          </a:p>
          <a:p>
            <a:pPr marL="342900" indent="-342900">
              <a:lnSpc>
                <a:spcPct val="130000"/>
              </a:lnSpc>
              <a:buFont typeface="Arial" charset="0"/>
              <a:buChar char="•"/>
            </a:pPr>
            <a:r>
              <a:rPr kumimoji="1" lang="en-US" altLang="ko-KR" b="1" dirty="0" smtClean="0">
                <a:latin typeface="Avenir Book" charset="0"/>
                <a:ea typeface="Avenir Book" charset="0"/>
                <a:cs typeface="Avenir Book" charset="0"/>
              </a:rPr>
              <a:t>Kinematic size : 0.55 ~ 5.55 </a:t>
            </a:r>
            <a:r>
              <a:rPr kumimoji="1" lang="en-US" altLang="ko-KR" b="1" dirty="0" err="1" smtClean="0">
                <a:latin typeface="Avenir Book" charset="0"/>
                <a:ea typeface="Avenir Book" charset="0"/>
                <a:cs typeface="Avenir Book" charset="0"/>
              </a:rPr>
              <a:t>kpc</a:t>
            </a:r>
            <a:endParaRPr kumimoji="1" lang="ko-KR" altLang="en-US" b="1" dirty="0">
              <a:latin typeface="Avenir Book" charset="0"/>
              <a:ea typeface="Avenir Book" charset="0"/>
              <a:cs typeface="Avenir Book" charset="0"/>
            </a:endParaRPr>
          </a:p>
        </p:txBody>
      </p:sp>
      <p:sp>
        <p:nvSpPr>
          <p:cNvPr id="8" name="텍스트 상자 7"/>
          <p:cNvSpPr txBox="1"/>
          <p:nvPr/>
        </p:nvSpPr>
        <p:spPr>
          <a:xfrm>
            <a:off x="631825" y="4124243"/>
            <a:ext cx="7342942" cy="1172629"/>
          </a:xfrm>
          <a:prstGeom prst="rect">
            <a:avLst/>
          </a:prstGeom>
          <a:noFill/>
        </p:spPr>
        <p:txBody>
          <a:bodyPr wrap="square" rtlCol="0">
            <a:spAutoFit/>
          </a:bodyPr>
          <a:lstStyle/>
          <a:p>
            <a:pPr marL="342900" indent="-342900">
              <a:lnSpc>
                <a:spcPct val="130000"/>
              </a:lnSpc>
              <a:buFont typeface="Arial" charset="0"/>
              <a:buChar char="•"/>
            </a:pPr>
            <a:r>
              <a:rPr kumimoji="1" lang="en-US" altLang="ko-KR" b="1" dirty="0" smtClean="0">
                <a:latin typeface="Avenir Book" charset="0"/>
                <a:ea typeface="Avenir Book" charset="0"/>
                <a:cs typeface="Avenir Book" charset="0"/>
              </a:rPr>
              <a:t>R</a:t>
            </a:r>
            <a:r>
              <a:rPr kumimoji="1" lang="en-US" altLang="ko-KR" b="1" baseline="-25000" dirty="0" smtClean="0">
                <a:latin typeface="Avenir Book" charset="0"/>
                <a:ea typeface="Avenir Book" charset="0"/>
                <a:cs typeface="Avenir Book" charset="0"/>
              </a:rPr>
              <a:t>OUT</a:t>
            </a:r>
            <a:r>
              <a:rPr kumimoji="1" lang="en-US" altLang="ko-KR" b="1" dirty="0" smtClean="0">
                <a:latin typeface="Avenir Book" charset="0"/>
                <a:ea typeface="Avenir Book" charset="0"/>
                <a:cs typeface="Avenir Book" charset="0"/>
              </a:rPr>
              <a:t> ∝ L</a:t>
            </a:r>
            <a:r>
              <a:rPr kumimoji="1" lang="en-US" altLang="ko-KR" b="1" baseline="30000" dirty="0" smtClean="0">
                <a:latin typeface="Avenir Book" charset="0"/>
                <a:ea typeface="Avenir Book" charset="0"/>
                <a:cs typeface="Avenir Book" charset="0"/>
              </a:rPr>
              <a:t>0.28±0.04</a:t>
            </a:r>
            <a:endParaRPr kumimoji="1" lang="en-US" altLang="ko-KR" b="1" dirty="0" smtClean="0">
              <a:latin typeface="Avenir Book" charset="0"/>
              <a:ea typeface="Avenir Book" charset="0"/>
              <a:cs typeface="Avenir Book" charset="0"/>
            </a:endParaRPr>
          </a:p>
          <a:p>
            <a:pPr marL="342900" indent="-342900">
              <a:lnSpc>
                <a:spcPct val="130000"/>
              </a:lnSpc>
              <a:buFont typeface="Arial" charset="0"/>
              <a:buChar char="•"/>
            </a:pPr>
            <a:r>
              <a:rPr kumimoji="1" lang="en-US" altLang="ko-KR" b="1" dirty="0" smtClean="0">
                <a:latin typeface="Avenir Book" charset="0"/>
                <a:ea typeface="Avenir Book" charset="0"/>
                <a:cs typeface="Avenir Book" charset="0"/>
              </a:rPr>
              <a:t>Kinematic size ≤ </a:t>
            </a:r>
            <a:r>
              <a:rPr kumimoji="1" lang="en-US" altLang="ko-KR" b="1" dirty="0">
                <a:latin typeface="Avenir Book" charset="0"/>
                <a:ea typeface="Avenir Book" charset="0"/>
                <a:cs typeface="Avenir Book" charset="0"/>
              </a:rPr>
              <a:t>M</a:t>
            </a:r>
            <a:r>
              <a:rPr kumimoji="1" lang="en-US" altLang="ko-KR" b="1" dirty="0" smtClean="0">
                <a:latin typeface="Avenir Book" charset="0"/>
                <a:ea typeface="Avenir Book" charset="0"/>
                <a:cs typeface="Avenir Book" charset="0"/>
              </a:rPr>
              <a:t>aximum photo-ionization size (SN &gt; 5)</a:t>
            </a:r>
          </a:p>
          <a:p>
            <a:pPr marL="342900" indent="-342900">
              <a:lnSpc>
                <a:spcPct val="130000"/>
              </a:lnSpc>
              <a:buFont typeface="Arial" charset="0"/>
              <a:buChar char="•"/>
            </a:pPr>
            <a:r>
              <a:rPr kumimoji="1" lang="en-US" altLang="ko-KR" b="1" dirty="0" smtClean="0">
                <a:latin typeface="Avenir Book" charset="0"/>
                <a:ea typeface="Avenir Book" charset="0"/>
                <a:cs typeface="Avenir Book" charset="0"/>
              </a:rPr>
              <a:t>Kinematic size &gt; Flux weighted effective radius</a:t>
            </a:r>
          </a:p>
        </p:txBody>
      </p:sp>
      <p:sp>
        <p:nvSpPr>
          <p:cNvPr id="11" name="텍스트 상자 10"/>
          <p:cNvSpPr txBox="1"/>
          <p:nvPr/>
        </p:nvSpPr>
        <p:spPr>
          <a:xfrm>
            <a:off x="365761" y="5482032"/>
            <a:ext cx="5766322" cy="461665"/>
          </a:xfrm>
          <a:prstGeom prst="rect">
            <a:avLst/>
          </a:prstGeom>
          <a:noFill/>
        </p:spPr>
        <p:txBody>
          <a:bodyPr wrap="none" rtlCol="0">
            <a:spAutoFit/>
          </a:bodyPr>
          <a:lstStyle/>
          <a:p>
            <a:pPr marL="285750" indent="-285750">
              <a:buFont typeface="Wingdings" charset="2"/>
              <a:buChar char="v"/>
            </a:pPr>
            <a:r>
              <a:rPr kumimoji="1" lang="en-US" altLang="ko-KR" sz="2400" b="1" dirty="0">
                <a:solidFill>
                  <a:srgbClr val="0070C0"/>
                </a:solidFill>
                <a:latin typeface="Avenir Book" charset="0"/>
                <a:ea typeface="Avenir Book" charset="0"/>
                <a:cs typeface="Avenir Book" charset="0"/>
              </a:rPr>
              <a:t> </a:t>
            </a:r>
            <a:r>
              <a:rPr kumimoji="1" lang="en-US" altLang="ko-KR" sz="2400" b="1" dirty="0" smtClean="0">
                <a:solidFill>
                  <a:srgbClr val="0070C0"/>
                </a:solidFill>
                <a:latin typeface="Avenir Book" charset="0"/>
                <a:ea typeface="Avenir Book" charset="0"/>
                <a:cs typeface="Avenir Book" charset="0"/>
              </a:rPr>
              <a:t> Kinematic size Vs. Kinematics of [OIII]</a:t>
            </a:r>
            <a:endParaRPr kumimoji="1" lang="ko-KR" altLang="en-US" sz="2400" b="1" dirty="0">
              <a:solidFill>
                <a:srgbClr val="0070C0"/>
              </a:solidFill>
              <a:latin typeface="Avenir Book" charset="0"/>
              <a:ea typeface="Avenir Book" charset="0"/>
              <a:cs typeface="Avenir Book" charset="0"/>
            </a:endParaRPr>
          </a:p>
        </p:txBody>
      </p:sp>
      <p:sp>
        <p:nvSpPr>
          <p:cNvPr id="12" name="텍스트 상자 11"/>
          <p:cNvSpPr txBox="1"/>
          <p:nvPr/>
        </p:nvSpPr>
        <p:spPr>
          <a:xfrm>
            <a:off x="703027" y="5943697"/>
            <a:ext cx="7791615" cy="452432"/>
          </a:xfrm>
          <a:prstGeom prst="rect">
            <a:avLst/>
          </a:prstGeom>
          <a:noFill/>
        </p:spPr>
        <p:txBody>
          <a:bodyPr wrap="square" rtlCol="0">
            <a:spAutoFit/>
          </a:bodyPr>
          <a:lstStyle/>
          <a:p>
            <a:pPr marL="342900" indent="-342900">
              <a:lnSpc>
                <a:spcPct val="130000"/>
              </a:lnSpc>
              <a:buFont typeface="Arial" charset="0"/>
              <a:buChar char="•"/>
            </a:pPr>
            <a:r>
              <a:rPr kumimoji="1" lang="en-US" altLang="ko-KR" b="1" dirty="0" smtClean="0">
                <a:latin typeface="Avenir Book" charset="0"/>
                <a:ea typeface="Avenir Book" charset="0"/>
                <a:cs typeface="Avenir Book" charset="0"/>
              </a:rPr>
              <a:t>R</a:t>
            </a:r>
            <a:r>
              <a:rPr kumimoji="1" lang="en-US" altLang="ko-KR" b="1" baseline="-25000" dirty="0" smtClean="0">
                <a:latin typeface="Avenir Book" charset="0"/>
                <a:ea typeface="Avenir Book" charset="0"/>
                <a:cs typeface="Avenir Book" charset="0"/>
              </a:rPr>
              <a:t>OUT</a:t>
            </a:r>
            <a:r>
              <a:rPr kumimoji="1" lang="en-US" altLang="ko-KR" b="1" dirty="0" smtClean="0">
                <a:latin typeface="Avenir Book" charset="0"/>
                <a:ea typeface="Avenir Book" charset="0"/>
                <a:cs typeface="Avenir Book" charset="0"/>
              </a:rPr>
              <a:t>/ M</a:t>
            </a:r>
            <a:r>
              <a:rPr kumimoji="1" lang="en-US" altLang="ko-KR" b="1" baseline="-25000" dirty="0" smtClean="0">
                <a:latin typeface="Avenir Book" charset="0"/>
                <a:ea typeface="Avenir Book" charset="0"/>
                <a:cs typeface="Avenir Book" charset="0"/>
              </a:rPr>
              <a:t>BH</a:t>
            </a:r>
            <a:r>
              <a:rPr kumimoji="1" lang="en-US" altLang="ko-KR" b="1" dirty="0" smtClean="0">
                <a:latin typeface="Avenir Book" charset="0"/>
                <a:ea typeface="Avenir Book" charset="0"/>
                <a:cs typeface="Avenir Book" charset="0"/>
              </a:rPr>
              <a:t> correlates with </a:t>
            </a:r>
            <a:r>
              <a:rPr kumimoji="1" lang="en-US" altLang="ko-KR" b="1" dirty="0" err="1" smtClean="0">
                <a:latin typeface="Avenir Book" charset="0"/>
                <a:ea typeface="Avenir Book" charset="0"/>
                <a:cs typeface="Avenir Book" charset="0"/>
              </a:rPr>
              <a:t>σ</a:t>
            </a:r>
            <a:r>
              <a:rPr kumimoji="1" lang="en-US" altLang="ko-KR" b="1" baseline="-25000" dirty="0" smtClean="0">
                <a:latin typeface="Avenir Book" charset="0"/>
                <a:ea typeface="Avenir Book" charset="0"/>
                <a:cs typeface="Avenir Book" charset="0"/>
              </a:rPr>
              <a:t>[OIII]</a:t>
            </a:r>
            <a:r>
              <a:rPr kumimoji="1" lang="en-US" altLang="ko-KR" b="1" dirty="0">
                <a:latin typeface="Avenir Book" charset="0"/>
                <a:ea typeface="Avenir Book" charset="0"/>
                <a:cs typeface="Avenir Book" charset="0"/>
              </a:rPr>
              <a:t>/ </a:t>
            </a:r>
            <a:r>
              <a:rPr kumimoji="1" lang="en-US" altLang="ko-KR" b="1" dirty="0" err="1" smtClean="0">
                <a:latin typeface="Avenir Book" charset="0"/>
                <a:ea typeface="Avenir Book" charset="0"/>
                <a:cs typeface="Avenir Book" charset="0"/>
              </a:rPr>
              <a:t>σ</a:t>
            </a:r>
            <a:r>
              <a:rPr kumimoji="1" lang="en-US" altLang="ko-KR" b="1" baseline="-25000" dirty="0">
                <a:latin typeface="Avenir Book" charset="0"/>
                <a:ea typeface="Avenir Book" charset="0"/>
                <a:cs typeface="Avenir Book" charset="0"/>
              </a:rPr>
              <a:t>*</a:t>
            </a:r>
            <a:endParaRPr kumimoji="1" lang="ko-KR" altLang="en-US" b="1" dirty="0">
              <a:latin typeface="Avenir Book" charset="0"/>
              <a:ea typeface="Avenir Book" charset="0"/>
              <a:cs typeface="Avenir Book" charset="0"/>
            </a:endParaRPr>
          </a:p>
        </p:txBody>
      </p:sp>
    </p:spTree>
    <p:extLst>
      <p:ext uri="{BB962C8B-B14F-4D97-AF65-F5344CB8AC3E}">
        <p14:creationId xmlns:p14="http://schemas.microsoft.com/office/powerpoint/2010/main" val="12368855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415093E-A90C-4644-99CC-F34263D64D61}" type="slidenum">
              <a:rPr lang="en-US" smtClean="0"/>
              <a:pPr/>
              <a:t>21</a:t>
            </a:fld>
            <a:endParaRPr lang="en-US" dirty="0"/>
          </a:p>
        </p:txBody>
      </p:sp>
      <p:sp>
        <p:nvSpPr>
          <p:cNvPr id="3" name="직사각형 2"/>
          <p:cNvSpPr/>
          <p:nvPr/>
        </p:nvSpPr>
        <p:spPr>
          <a:xfrm>
            <a:off x="2783542" y="3005436"/>
            <a:ext cx="3707553" cy="923330"/>
          </a:xfrm>
          <a:prstGeom prst="rect">
            <a:avLst/>
          </a:prstGeom>
          <a:noFill/>
        </p:spPr>
        <p:txBody>
          <a:bodyPr wrap="none" lIns="91440" tIns="45720" rIns="91440" bIns="45720">
            <a:spAutoFit/>
          </a:bodyPr>
          <a:lstStyle/>
          <a:p>
            <a:pPr algn="ctr"/>
            <a:r>
              <a:rPr lang="en-US" altLang="ko-KR"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Thank you ! </a:t>
            </a:r>
            <a:endParaRPr lang="en-US" altLang="ko-K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0710601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415093E-A90C-4644-99CC-F34263D64D61}" type="slidenum">
              <a:rPr lang="en-US" smtClean="0"/>
              <a:pPr/>
              <a:t>22</a:t>
            </a:fld>
            <a:endParaRPr lang="en-US" dirty="0"/>
          </a:p>
        </p:txBody>
      </p:sp>
      <p:sp>
        <p:nvSpPr>
          <p:cNvPr id="3" name="직사각형 2"/>
          <p:cNvSpPr/>
          <p:nvPr/>
        </p:nvSpPr>
        <p:spPr>
          <a:xfrm>
            <a:off x="3618447" y="3005436"/>
            <a:ext cx="2037737" cy="923330"/>
          </a:xfrm>
          <a:prstGeom prst="rect">
            <a:avLst/>
          </a:prstGeom>
          <a:noFill/>
        </p:spPr>
        <p:txBody>
          <a:bodyPr wrap="none" lIns="91440" tIns="45720" rIns="91440" bIns="45720">
            <a:spAutoFit/>
          </a:bodyPr>
          <a:lstStyle/>
          <a:p>
            <a:pPr algn="ctr"/>
            <a:r>
              <a:rPr lang="en-US" altLang="ko-KR"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Q &amp; A </a:t>
            </a:r>
            <a:endParaRPr lang="en-US" altLang="ko-K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1666581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239" y="672505"/>
            <a:ext cx="8892000" cy="43200"/>
          </a:xfrm>
          <a:prstGeom prst="rect">
            <a:avLst/>
          </a:prstGeom>
          <a:gradFill flip="none" rotWithShape="1">
            <a:gsLst>
              <a:gs pos="0">
                <a:srgbClr val="7A81FF"/>
              </a:gs>
              <a:gs pos="31000">
                <a:srgbClr val="9097D6"/>
              </a:gs>
              <a:gs pos="73000">
                <a:srgbClr val="BFC0E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4415093E-A90C-4644-99CC-F34263D64D61}" type="slidenum">
              <a:rPr lang="en-US" smtClean="0"/>
              <a:pPr/>
              <a:t>23</a:t>
            </a:fld>
            <a:endParaRPr lang="en-US" dirty="0"/>
          </a:p>
        </p:txBody>
      </p:sp>
      <p:sp>
        <p:nvSpPr>
          <p:cNvPr id="4" name="TextBox 9"/>
          <p:cNvSpPr txBox="1"/>
          <p:nvPr/>
        </p:nvSpPr>
        <p:spPr>
          <a:xfrm>
            <a:off x="54296" y="49833"/>
            <a:ext cx="4865306" cy="646331"/>
          </a:xfrm>
          <a:prstGeom prst="rect">
            <a:avLst/>
          </a:prstGeom>
          <a:noFill/>
        </p:spPr>
        <p:txBody>
          <a:bodyPr wrap="none" rtlCol="0" anchor="ctr">
            <a:spAutoFit/>
          </a:bodyPr>
          <a:lstStyle/>
          <a:p>
            <a:r>
              <a:rPr lang="en-US" sz="3200" b="1" dirty="0">
                <a:solidFill>
                  <a:srgbClr val="002060"/>
                </a:solidFill>
              </a:rPr>
              <a:t> </a:t>
            </a:r>
            <a:r>
              <a:rPr lang="en-US" altLang="ko-KR" sz="3200" b="1" dirty="0" smtClean="0">
                <a:solidFill>
                  <a:srgbClr val="002060"/>
                </a:solidFill>
              </a:rPr>
              <a:t>Radial </a:t>
            </a:r>
            <a:r>
              <a:rPr lang="en-US" altLang="ko-KR" sz="3200" b="1" dirty="0">
                <a:solidFill>
                  <a:srgbClr val="002060"/>
                </a:solidFill>
              </a:rPr>
              <a:t>profile of  </a:t>
            </a:r>
            <a:r>
              <a:rPr lang="en-US" altLang="ko-KR" sz="3600" b="1" dirty="0" err="1">
                <a:solidFill>
                  <a:srgbClr val="002060"/>
                </a:solidFill>
              </a:rPr>
              <a:t>σ</a:t>
            </a:r>
            <a:r>
              <a:rPr lang="en-US" altLang="ko-KR" sz="3200" b="1" baseline="-25000" dirty="0">
                <a:solidFill>
                  <a:srgbClr val="002060"/>
                </a:solidFill>
              </a:rPr>
              <a:t>[OIII]</a:t>
            </a:r>
            <a:r>
              <a:rPr lang="en-US" sz="3200" b="1" dirty="0">
                <a:solidFill>
                  <a:srgbClr val="002060"/>
                </a:solidFill>
              </a:rPr>
              <a:t> </a:t>
            </a:r>
            <a:r>
              <a:rPr lang="en-US" sz="3200" b="1" dirty="0" smtClean="0">
                <a:solidFill>
                  <a:srgbClr val="002060"/>
                </a:solidFill>
              </a:rPr>
              <a:t>, </a:t>
            </a:r>
            <a:r>
              <a:rPr lang="en-US" altLang="ko-KR" sz="3600" b="1" dirty="0" smtClean="0">
                <a:solidFill>
                  <a:srgbClr val="002060"/>
                </a:solidFill>
              </a:rPr>
              <a:t> </a:t>
            </a:r>
            <a:r>
              <a:rPr lang="en-US" altLang="ko-KR" sz="3600" b="1" dirty="0" err="1" smtClean="0">
                <a:solidFill>
                  <a:srgbClr val="002060"/>
                </a:solidFill>
              </a:rPr>
              <a:t>σ</a:t>
            </a:r>
            <a:r>
              <a:rPr lang="en-US" altLang="ko-KR" sz="3200" b="1" baseline="-25000" dirty="0">
                <a:solidFill>
                  <a:srgbClr val="002060"/>
                </a:solidFill>
              </a:rPr>
              <a:t>*</a:t>
            </a:r>
            <a:r>
              <a:rPr lang="en-US" sz="3200" b="1" dirty="0" smtClean="0">
                <a:solidFill>
                  <a:srgbClr val="002060"/>
                </a:solidFill>
              </a:rPr>
              <a:t> </a:t>
            </a:r>
            <a:endParaRPr lang="en-US" sz="3200" b="1" dirty="0">
              <a:solidFill>
                <a:srgbClr val="002060"/>
              </a:solidFill>
            </a:endParaRPr>
          </a:p>
        </p:txBody>
      </p:sp>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39" y="987797"/>
            <a:ext cx="3062989" cy="4594484"/>
          </a:xfrm>
          <a:prstGeom prst="rect">
            <a:avLst/>
          </a:prstGeom>
        </p:spPr>
      </p:pic>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9005" y="987797"/>
            <a:ext cx="5787215" cy="4629772"/>
          </a:xfrm>
          <a:prstGeom prst="rect">
            <a:avLst/>
          </a:prstGeom>
        </p:spPr>
      </p:pic>
    </p:spTree>
    <p:extLst>
      <p:ext uri="{BB962C8B-B14F-4D97-AF65-F5344CB8AC3E}">
        <p14:creationId xmlns:p14="http://schemas.microsoft.com/office/powerpoint/2010/main" val="9958057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2239" y="685757"/>
            <a:ext cx="8892000" cy="43200"/>
          </a:xfrm>
          <a:prstGeom prst="rect">
            <a:avLst/>
          </a:prstGeom>
          <a:gradFill flip="none" rotWithShape="1">
            <a:gsLst>
              <a:gs pos="0">
                <a:srgbClr val="7A81FF"/>
              </a:gs>
              <a:gs pos="31000">
                <a:srgbClr val="9097D6"/>
              </a:gs>
              <a:gs pos="73000">
                <a:srgbClr val="BFC0E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p:cNvSpPr>
            <a:spLocks noGrp="1"/>
          </p:cNvSpPr>
          <p:nvPr>
            <p:ph type="sldNum" sz="quarter" idx="12"/>
          </p:nvPr>
        </p:nvSpPr>
        <p:spPr/>
        <p:txBody>
          <a:bodyPr/>
          <a:lstStyle/>
          <a:p>
            <a:fld id="{4415093E-A90C-4644-99CC-F34263D64D61}" type="slidenum">
              <a:rPr lang="en-US" smtClean="0"/>
              <a:pPr/>
              <a:t>24</a:t>
            </a:fld>
            <a:endParaRPr lang="en-US" dirty="0"/>
          </a:p>
        </p:txBody>
      </p:sp>
      <p:sp>
        <p:nvSpPr>
          <p:cNvPr id="9" name="TextBox 9"/>
          <p:cNvSpPr txBox="1"/>
          <p:nvPr/>
        </p:nvSpPr>
        <p:spPr>
          <a:xfrm>
            <a:off x="54296" y="80611"/>
            <a:ext cx="6798271" cy="584775"/>
          </a:xfrm>
          <a:prstGeom prst="rect">
            <a:avLst/>
          </a:prstGeom>
          <a:noFill/>
        </p:spPr>
        <p:txBody>
          <a:bodyPr wrap="none" rtlCol="0" anchor="ctr">
            <a:spAutoFit/>
          </a:bodyPr>
          <a:lstStyle/>
          <a:p>
            <a:r>
              <a:rPr lang="en-US" sz="3200" b="1" dirty="0">
                <a:solidFill>
                  <a:srgbClr val="002060"/>
                </a:solidFill>
              </a:rPr>
              <a:t> </a:t>
            </a:r>
            <a:r>
              <a:rPr lang="en-US" sz="3200" b="1" dirty="0" smtClean="0">
                <a:solidFill>
                  <a:srgbClr val="002060"/>
                </a:solidFill>
              </a:rPr>
              <a:t>Initial Plateau : flat trend at the center</a:t>
            </a:r>
            <a:endParaRPr lang="en-US" sz="3200" b="1" dirty="0">
              <a:solidFill>
                <a:srgbClr val="002060"/>
              </a:solidFill>
            </a:endParaRPr>
          </a:p>
        </p:txBody>
      </p:sp>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6597" y="1781427"/>
            <a:ext cx="4033102" cy="2173122"/>
          </a:xfrm>
          <a:prstGeom prst="rect">
            <a:avLst/>
          </a:prstGeom>
        </p:spPr>
      </p:pic>
      <p:pic>
        <p:nvPicPr>
          <p:cNvPr id="4" name="그림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6260" y="3834628"/>
            <a:ext cx="4282473" cy="2221402"/>
          </a:xfrm>
          <a:prstGeom prst="rect">
            <a:avLst/>
          </a:prstGeom>
        </p:spPr>
      </p:pic>
      <p:pic>
        <p:nvPicPr>
          <p:cNvPr id="5" name="그림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26" y="3849618"/>
            <a:ext cx="4350449" cy="2221402"/>
          </a:xfrm>
          <a:prstGeom prst="rect">
            <a:avLst/>
          </a:prstGeom>
        </p:spPr>
      </p:pic>
      <p:sp>
        <p:nvSpPr>
          <p:cNvPr id="10" name="텍스트 상자 9"/>
          <p:cNvSpPr txBox="1"/>
          <p:nvPr/>
        </p:nvSpPr>
        <p:spPr>
          <a:xfrm>
            <a:off x="205726" y="993107"/>
            <a:ext cx="7206716" cy="646331"/>
          </a:xfrm>
          <a:prstGeom prst="rect">
            <a:avLst/>
          </a:prstGeom>
          <a:noFill/>
        </p:spPr>
        <p:txBody>
          <a:bodyPr wrap="none" rtlCol="0">
            <a:spAutoFit/>
          </a:bodyPr>
          <a:lstStyle/>
          <a:p>
            <a:pPr marL="342900" indent="-342900">
              <a:lnSpc>
                <a:spcPct val="150000"/>
              </a:lnSpc>
              <a:buFont typeface="Wingdings" charset="2"/>
              <a:buChar char="§"/>
            </a:pPr>
            <a:r>
              <a:rPr kumimoji="1" lang="en-US" altLang="ko-KR" sz="2400" b="1" dirty="0" smtClean="0">
                <a:solidFill>
                  <a:srgbClr val="00B050"/>
                </a:solidFill>
                <a:latin typeface="Avenir Book" charset="0"/>
                <a:ea typeface="Avenir Book" charset="0"/>
                <a:cs typeface="Avenir Book" charset="0"/>
              </a:rPr>
              <a:t>Maintaining large velocity dispersion near center</a:t>
            </a:r>
            <a:endParaRPr kumimoji="1" lang="ko-KR" altLang="en-US" sz="2400" b="1" dirty="0">
              <a:solidFill>
                <a:srgbClr val="00B050"/>
              </a:solidFill>
              <a:latin typeface="Avenir Book" charset="0"/>
              <a:ea typeface="Avenir Book" charset="0"/>
              <a:cs typeface="Avenir Book" charset="0"/>
            </a:endParaRPr>
          </a:p>
        </p:txBody>
      </p:sp>
      <p:sp>
        <p:nvSpPr>
          <p:cNvPr id="11" name="텍스트 상자 10"/>
          <p:cNvSpPr txBox="1"/>
          <p:nvPr/>
        </p:nvSpPr>
        <p:spPr>
          <a:xfrm>
            <a:off x="555882" y="1652857"/>
            <a:ext cx="4282134" cy="1477328"/>
          </a:xfrm>
          <a:prstGeom prst="rect">
            <a:avLst/>
          </a:prstGeom>
          <a:noFill/>
        </p:spPr>
        <p:txBody>
          <a:bodyPr wrap="none" rtlCol="0">
            <a:spAutoFit/>
          </a:bodyPr>
          <a:lstStyle/>
          <a:p>
            <a:pPr>
              <a:lnSpc>
                <a:spcPct val="150000"/>
              </a:lnSpc>
            </a:pPr>
            <a:r>
              <a:rPr kumimoji="1" lang="en-US" altLang="ko-KR" sz="2000" b="1" dirty="0" smtClean="0">
                <a:solidFill>
                  <a:srgbClr val="0070C0"/>
                </a:solidFill>
                <a:latin typeface="Avenir Book" charset="0"/>
                <a:ea typeface="Avenir Book" charset="0"/>
                <a:cs typeface="Avenir Book" charset="0"/>
              </a:rPr>
              <a:t>- 11 targets : over HWHM (pink line)</a:t>
            </a:r>
          </a:p>
          <a:p>
            <a:pPr>
              <a:lnSpc>
                <a:spcPct val="150000"/>
              </a:lnSpc>
            </a:pPr>
            <a:r>
              <a:rPr kumimoji="1" lang="en-US" altLang="ko-KR" sz="2000" b="1" dirty="0" smtClean="0">
                <a:solidFill>
                  <a:srgbClr val="0070C0"/>
                </a:solidFill>
                <a:latin typeface="Avenir Book" charset="0"/>
                <a:ea typeface="Avenir Book" charset="0"/>
                <a:cs typeface="Avenir Book" charset="0"/>
              </a:rPr>
              <a:t>- 3 targets : over FWHM </a:t>
            </a:r>
          </a:p>
          <a:p>
            <a:pPr>
              <a:lnSpc>
                <a:spcPct val="150000"/>
              </a:lnSpc>
            </a:pPr>
            <a:r>
              <a:rPr kumimoji="1" lang="en-US" altLang="ko-KR" sz="2000" b="1" dirty="0" smtClean="0">
                <a:solidFill>
                  <a:srgbClr val="0070C0"/>
                </a:solidFill>
                <a:latin typeface="Avenir Book" charset="0"/>
                <a:ea typeface="Avenir Book" charset="0"/>
                <a:cs typeface="Avenir Book" charset="0"/>
              </a:rPr>
              <a:t>- Distinctive physics in central part ?</a:t>
            </a:r>
            <a:endParaRPr kumimoji="1" lang="ko-KR" altLang="en-US" sz="2000" b="1" dirty="0">
              <a:solidFill>
                <a:srgbClr val="0070C0"/>
              </a:solidFill>
              <a:latin typeface="Avenir Book" charset="0"/>
              <a:ea typeface="Avenir Book" charset="0"/>
              <a:cs typeface="Avenir Book" charset="0"/>
            </a:endParaRPr>
          </a:p>
        </p:txBody>
      </p:sp>
    </p:spTree>
    <p:extLst>
      <p:ext uri="{BB962C8B-B14F-4D97-AF65-F5344CB8AC3E}">
        <p14:creationId xmlns:p14="http://schemas.microsoft.com/office/powerpoint/2010/main" val="4814570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239" y="685757"/>
            <a:ext cx="8892000" cy="43200"/>
          </a:xfrm>
          <a:prstGeom prst="rect">
            <a:avLst/>
          </a:prstGeom>
          <a:gradFill flip="none" rotWithShape="1">
            <a:gsLst>
              <a:gs pos="0">
                <a:srgbClr val="7A81FF"/>
              </a:gs>
              <a:gs pos="31000">
                <a:srgbClr val="9097D6"/>
              </a:gs>
              <a:gs pos="73000">
                <a:srgbClr val="BFC0E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12"/>
          </p:nvPr>
        </p:nvSpPr>
        <p:spPr/>
        <p:txBody>
          <a:bodyPr/>
          <a:lstStyle/>
          <a:p>
            <a:fld id="{4415093E-A90C-4644-99CC-F34263D64D61}" type="slidenum">
              <a:rPr lang="en-US" smtClean="0"/>
              <a:pPr/>
              <a:t>3</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38" y="3398937"/>
            <a:ext cx="2286462" cy="298659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3255" y="3469096"/>
            <a:ext cx="2270234" cy="2774730"/>
          </a:xfrm>
          <a:prstGeom prst="rect">
            <a:avLst/>
          </a:prstGeom>
        </p:spPr>
      </p:pic>
      <p:sp>
        <p:nvSpPr>
          <p:cNvPr id="4" name="TextBox 3"/>
          <p:cNvSpPr txBox="1"/>
          <p:nvPr/>
        </p:nvSpPr>
        <p:spPr>
          <a:xfrm>
            <a:off x="1203873" y="6369456"/>
            <a:ext cx="1375441" cy="307777"/>
          </a:xfrm>
          <a:prstGeom prst="rect">
            <a:avLst/>
          </a:prstGeom>
          <a:noFill/>
        </p:spPr>
        <p:txBody>
          <a:bodyPr wrap="none" rtlCol="0">
            <a:spAutoFit/>
          </a:bodyPr>
          <a:lstStyle/>
          <a:p>
            <a:r>
              <a:rPr lang="en-US" sz="1400" dirty="0" smtClean="0"/>
              <a:t>Woo et al. 2016 </a:t>
            </a:r>
            <a:endParaRPr lang="en-US" sz="1400" dirty="0"/>
          </a:p>
        </p:txBody>
      </p:sp>
      <p:sp>
        <p:nvSpPr>
          <p:cNvPr id="12" name="TextBox 11"/>
          <p:cNvSpPr txBox="1"/>
          <p:nvPr/>
        </p:nvSpPr>
        <p:spPr>
          <a:xfrm>
            <a:off x="3607015" y="6369456"/>
            <a:ext cx="1349472" cy="307777"/>
          </a:xfrm>
          <a:prstGeom prst="rect">
            <a:avLst/>
          </a:prstGeom>
          <a:noFill/>
        </p:spPr>
        <p:txBody>
          <a:bodyPr wrap="none" rtlCol="0">
            <a:spAutoFit/>
          </a:bodyPr>
          <a:lstStyle/>
          <a:p>
            <a:r>
              <a:rPr lang="en-US" sz="1400" dirty="0" smtClean="0"/>
              <a:t>Kang et al. 2017</a:t>
            </a:r>
            <a:endParaRPr lang="en-US" sz="1400" dirty="0"/>
          </a:p>
        </p:txBody>
      </p:sp>
      <p:pic>
        <p:nvPicPr>
          <p:cNvPr id="13" name="그림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4188" y="1624810"/>
            <a:ext cx="2885388" cy="4764347"/>
          </a:xfrm>
          <a:prstGeom prst="rect">
            <a:avLst/>
          </a:prstGeom>
        </p:spPr>
      </p:pic>
      <p:sp>
        <p:nvSpPr>
          <p:cNvPr id="14" name="TextBox 3"/>
          <p:cNvSpPr txBox="1"/>
          <p:nvPr/>
        </p:nvSpPr>
        <p:spPr>
          <a:xfrm>
            <a:off x="7039383" y="6376800"/>
            <a:ext cx="1501626" cy="307777"/>
          </a:xfrm>
          <a:prstGeom prst="rect">
            <a:avLst/>
          </a:prstGeom>
          <a:noFill/>
        </p:spPr>
        <p:txBody>
          <a:bodyPr wrap="square" rtlCol="0">
            <a:spAutoFit/>
          </a:bodyPr>
          <a:lstStyle/>
          <a:p>
            <a:r>
              <a:rPr lang="en-US" sz="1400" dirty="0" smtClean="0"/>
              <a:t>Woo et al. 2017 </a:t>
            </a:r>
            <a:endParaRPr lang="en-US" sz="1400" dirty="0"/>
          </a:p>
        </p:txBody>
      </p:sp>
      <p:sp>
        <p:nvSpPr>
          <p:cNvPr id="15" name="텍스트 상자 14"/>
          <p:cNvSpPr txBox="1"/>
          <p:nvPr/>
        </p:nvSpPr>
        <p:spPr>
          <a:xfrm>
            <a:off x="268367" y="808343"/>
            <a:ext cx="5941050" cy="515526"/>
          </a:xfrm>
          <a:prstGeom prst="rect">
            <a:avLst/>
          </a:prstGeom>
          <a:noFill/>
        </p:spPr>
        <p:txBody>
          <a:bodyPr wrap="none" rtlCol="0">
            <a:spAutoFit/>
          </a:bodyPr>
          <a:lstStyle/>
          <a:p>
            <a:pPr marL="285750" indent="-285750">
              <a:lnSpc>
                <a:spcPct val="150000"/>
              </a:lnSpc>
              <a:buFont typeface="Wingdings" charset="2"/>
              <a:buChar char="v"/>
            </a:pPr>
            <a:r>
              <a:rPr kumimoji="1" lang="en-US" altLang="ko-KR" sz="2000" b="1" dirty="0">
                <a:solidFill>
                  <a:srgbClr val="005493"/>
                </a:solidFill>
                <a:latin typeface="Avenir Book" charset="0"/>
                <a:ea typeface="Avenir Book" charset="0"/>
                <a:cs typeface="Avenir Book" charset="0"/>
              </a:rPr>
              <a:t> </a:t>
            </a:r>
            <a:r>
              <a:rPr kumimoji="1" lang="en-US" altLang="ko-KR" sz="2000" b="1" dirty="0" smtClean="0">
                <a:solidFill>
                  <a:srgbClr val="005493"/>
                </a:solidFill>
                <a:latin typeface="Avenir Book" charset="0"/>
                <a:ea typeface="Avenir Book" charset="0"/>
                <a:cs typeface="Avenir Book" charset="0"/>
              </a:rPr>
              <a:t>One of the possible AGN feedback Mechanism</a:t>
            </a:r>
          </a:p>
        </p:txBody>
      </p:sp>
      <p:sp>
        <p:nvSpPr>
          <p:cNvPr id="17" name="텍스트 상자 16"/>
          <p:cNvSpPr txBox="1"/>
          <p:nvPr/>
        </p:nvSpPr>
        <p:spPr>
          <a:xfrm>
            <a:off x="268367" y="1496266"/>
            <a:ext cx="5630067" cy="515526"/>
          </a:xfrm>
          <a:prstGeom prst="rect">
            <a:avLst/>
          </a:prstGeom>
          <a:noFill/>
        </p:spPr>
        <p:txBody>
          <a:bodyPr wrap="none" rtlCol="0">
            <a:spAutoFit/>
          </a:bodyPr>
          <a:lstStyle/>
          <a:p>
            <a:pPr marL="285750" indent="-285750">
              <a:lnSpc>
                <a:spcPct val="150000"/>
              </a:lnSpc>
              <a:buFont typeface="Wingdings" charset="2"/>
              <a:buChar char="v"/>
            </a:pPr>
            <a:r>
              <a:rPr kumimoji="1" lang="en-US" altLang="ko-KR" sz="2000" b="1" dirty="0" smtClean="0">
                <a:solidFill>
                  <a:srgbClr val="005493"/>
                </a:solidFill>
                <a:latin typeface="Avenir Book" charset="0"/>
                <a:ea typeface="Avenir Book" charset="0"/>
                <a:cs typeface="Avenir Book" charset="0"/>
              </a:rPr>
              <a:t> Ubiquitous </a:t>
            </a:r>
            <a:r>
              <a:rPr kumimoji="1" lang="en-US" altLang="ko-KR" sz="2000" b="1" dirty="0">
                <a:solidFill>
                  <a:srgbClr val="005493"/>
                </a:solidFill>
                <a:latin typeface="Avenir Book" charset="0"/>
                <a:ea typeface="Avenir Book" charset="0"/>
                <a:cs typeface="Avenir Book" charset="0"/>
              </a:rPr>
              <a:t>phenomenon for luminous </a:t>
            </a:r>
            <a:r>
              <a:rPr kumimoji="1" lang="en-US" altLang="ko-KR" sz="2000" b="1" dirty="0" smtClean="0">
                <a:solidFill>
                  <a:srgbClr val="005493"/>
                </a:solidFill>
                <a:latin typeface="Avenir Book" charset="0"/>
                <a:ea typeface="Avenir Book" charset="0"/>
                <a:cs typeface="Avenir Book" charset="0"/>
              </a:rPr>
              <a:t>AGNs</a:t>
            </a:r>
            <a:endParaRPr kumimoji="1" lang="en-US" altLang="ko-KR" sz="2000" b="1" dirty="0">
              <a:solidFill>
                <a:srgbClr val="005493"/>
              </a:solidFill>
              <a:latin typeface="Avenir Book" charset="0"/>
              <a:ea typeface="Avenir Book" charset="0"/>
              <a:cs typeface="Avenir Book" charset="0"/>
            </a:endParaRPr>
          </a:p>
        </p:txBody>
      </p:sp>
      <p:sp>
        <p:nvSpPr>
          <p:cNvPr id="20" name="텍스트 상자 19"/>
          <p:cNvSpPr txBox="1"/>
          <p:nvPr/>
        </p:nvSpPr>
        <p:spPr>
          <a:xfrm>
            <a:off x="275324" y="2492913"/>
            <a:ext cx="4222631" cy="515526"/>
          </a:xfrm>
          <a:prstGeom prst="rect">
            <a:avLst/>
          </a:prstGeom>
          <a:noFill/>
        </p:spPr>
        <p:txBody>
          <a:bodyPr wrap="none" rtlCol="0">
            <a:spAutoFit/>
          </a:bodyPr>
          <a:lstStyle/>
          <a:p>
            <a:pPr marL="285750" indent="-285750">
              <a:lnSpc>
                <a:spcPct val="150000"/>
              </a:lnSpc>
              <a:buFont typeface="Wingdings" charset="2"/>
              <a:buChar char="v"/>
            </a:pPr>
            <a:r>
              <a:rPr kumimoji="1" lang="en-US" altLang="ko-KR" sz="2000" b="1" dirty="0" smtClean="0">
                <a:solidFill>
                  <a:srgbClr val="005493"/>
                </a:solidFill>
                <a:latin typeface="Avenir Book" charset="0"/>
                <a:ea typeface="Avenir Book" charset="0"/>
                <a:cs typeface="Avenir Book" charset="0"/>
              </a:rPr>
              <a:t> Connection </a:t>
            </a:r>
            <a:r>
              <a:rPr kumimoji="1" lang="en-US" altLang="ko-KR" sz="2000" b="1" dirty="0">
                <a:solidFill>
                  <a:srgbClr val="005493"/>
                </a:solidFill>
                <a:latin typeface="Avenir Book" charset="0"/>
                <a:ea typeface="Avenir Book" charset="0"/>
                <a:cs typeface="Avenir Book" charset="0"/>
              </a:rPr>
              <a:t>btw Outflow &amp; </a:t>
            </a:r>
            <a:r>
              <a:rPr kumimoji="1" lang="en-US" altLang="ko-KR" sz="2000" b="1" dirty="0" err="1">
                <a:solidFill>
                  <a:srgbClr val="005493"/>
                </a:solidFill>
                <a:latin typeface="Avenir Book" charset="0"/>
                <a:ea typeface="Avenir Book" charset="0"/>
                <a:cs typeface="Avenir Book" charset="0"/>
              </a:rPr>
              <a:t>sSFR</a:t>
            </a:r>
            <a:endParaRPr kumimoji="1" lang="en-US" altLang="ko-KR" sz="2000" b="1" dirty="0">
              <a:solidFill>
                <a:srgbClr val="005493"/>
              </a:solidFill>
              <a:latin typeface="Avenir Book" charset="0"/>
              <a:ea typeface="Avenir Book" charset="0"/>
              <a:cs typeface="Avenir Book" charset="0"/>
            </a:endParaRPr>
          </a:p>
        </p:txBody>
      </p:sp>
      <p:sp>
        <p:nvSpPr>
          <p:cNvPr id="5" name="텍스트 상자 4"/>
          <p:cNvSpPr txBox="1"/>
          <p:nvPr/>
        </p:nvSpPr>
        <p:spPr>
          <a:xfrm>
            <a:off x="789183" y="2007973"/>
            <a:ext cx="4899418" cy="338554"/>
          </a:xfrm>
          <a:prstGeom prst="rect">
            <a:avLst/>
          </a:prstGeom>
          <a:noFill/>
        </p:spPr>
        <p:txBody>
          <a:bodyPr wrap="none" rtlCol="0">
            <a:spAutoFit/>
          </a:bodyPr>
          <a:lstStyle/>
          <a:p>
            <a:r>
              <a:rPr kumimoji="1" lang="en-US" altLang="ko-KR" sz="1600" dirty="0" smtClean="0"/>
              <a:t>: Bae &amp; Woo (2014), Woo et al. (2016), Kang et al. (2017)</a:t>
            </a:r>
            <a:endParaRPr kumimoji="1" lang="ko-KR" altLang="en-US" sz="1600" dirty="0"/>
          </a:p>
        </p:txBody>
      </p:sp>
      <p:sp>
        <p:nvSpPr>
          <p:cNvPr id="21" name="텍스트 상자 20"/>
          <p:cNvSpPr txBox="1"/>
          <p:nvPr/>
        </p:nvSpPr>
        <p:spPr>
          <a:xfrm>
            <a:off x="788231" y="2963878"/>
            <a:ext cx="1725344" cy="338554"/>
          </a:xfrm>
          <a:prstGeom prst="rect">
            <a:avLst/>
          </a:prstGeom>
          <a:noFill/>
        </p:spPr>
        <p:txBody>
          <a:bodyPr wrap="none" rtlCol="0">
            <a:spAutoFit/>
          </a:bodyPr>
          <a:lstStyle/>
          <a:p>
            <a:r>
              <a:rPr kumimoji="1" lang="en-US" altLang="ko-KR" sz="1600" dirty="0" smtClean="0"/>
              <a:t>: Woo et al. (2017)</a:t>
            </a:r>
            <a:endParaRPr kumimoji="1" lang="ko-KR" altLang="en-US" sz="1600" dirty="0"/>
          </a:p>
        </p:txBody>
      </p:sp>
      <p:sp>
        <p:nvSpPr>
          <p:cNvPr id="9" name="텍스트 상자 8"/>
          <p:cNvSpPr txBox="1"/>
          <p:nvPr/>
        </p:nvSpPr>
        <p:spPr>
          <a:xfrm>
            <a:off x="6555637" y="5199504"/>
            <a:ext cx="447558" cy="261610"/>
          </a:xfrm>
          <a:prstGeom prst="rect">
            <a:avLst/>
          </a:prstGeom>
          <a:noFill/>
        </p:spPr>
        <p:txBody>
          <a:bodyPr wrap="none" rtlCol="0">
            <a:spAutoFit/>
          </a:bodyPr>
          <a:lstStyle/>
          <a:p>
            <a:r>
              <a:rPr kumimoji="1" lang="en-US" altLang="ko-KR" sz="1100" dirty="0" smtClean="0">
                <a:solidFill>
                  <a:srgbClr val="FF0000"/>
                </a:solidFill>
              </a:rPr>
              <a:t>AGN</a:t>
            </a:r>
            <a:endParaRPr kumimoji="1" lang="ko-KR" altLang="en-US" sz="1100" dirty="0">
              <a:solidFill>
                <a:srgbClr val="FF0000"/>
              </a:solidFill>
            </a:endParaRPr>
          </a:p>
        </p:txBody>
      </p:sp>
      <p:sp>
        <p:nvSpPr>
          <p:cNvPr id="19" name="텍스트 상자 18"/>
          <p:cNvSpPr txBox="1"/>
          <p:nvPr/>
        </p:nvSpPr>
        <p:spPr>
          <a:xfrm>
            <a:off x="7952980" y="5219337"/>
            <a:ext cx="795411" cy="261610"/>
          </a:xfrm>
          <a:prstGeom prst="rect">
            <a:avLst/>
          </a:prstGeom>
          <a:noFill/>
        </p:spPr>
        <p:txBody>
          <a:bodyPr wrap="none" rtlCol="0">
            <a:spAutoFit/>
          </a:bodyPr>
          <a:lstStyle/>
          <a:p>
            <a:r>
              <a:rPr kumimoji="1" lang="en-US" altLang="ko-KR" sz="1100" dirty="0" smtClean="0">
                <a:solidFill>
                  <a:srgbClr val="0432FF"/>
                </a:solidFill>
              </a:rPr>
              <a:t>SF galaxies</a:t>
            </a:r>
            <a:endParaRPr kumimoji="1" lang="ko-KR" altLang="en-US" sz="1100" dirty="0">
              <a:solidFill>
                <a:srgbClr val="0432FF"/>
              </a:solidFill>
            </a:endParaRPr>
          </a:p>
        </p:txBody>
      </p:sp>
      <p:sp>
        <p:nvSpPr>
          <p:cNvPr id="22" name="TextBox 1"/>
          <p:cNvSpPr txBox="1"/>
          <p:nvPr/>
        </p:nvSpPr>
        <p:spPr>
          <a:xfrm>
            <a:off x="54296" y="80611"/>
            <a:ext cx="6891245" cy="584775"/>
          </a:xfrm>
          <a:prstGeom prst="rect">
            <a:avLst/>
          </a:prstGeom>
          <a:noFill/>
        </p:spPr>
        <p:txBody>
          <a:bodyPr wrap="none" rtlCol="0" anchor="ctr">
            <a:spAutoFit/>
          </a:bodyPr>
          <a:lstStyle/>
          <a:p>
            <a:r>
              <a:rPr lang="en-US" sz="3200" b="1" dirty="0">
                <a:solidFill>
                  <a:srgbClr val="002060"/>
                </a:solidFill>
              </a:rPr>
              <a:t> </a:t>
            </a:r>
            <a:r>
              <a:rPr lang="en-US" sz="3200" b="1" dirty="0" smtClean="0">
                <a:solidFill>
                  <a:srgbClr val="002060"/>
                </a:solidFill>
              </a:rPr>
              <a:t>AGN driven Ionized Gas outflow in NLR</a:t>
            </a:r>
            <a:endParaRPr lang="en-US" sz="3200" b="1" dirty="0">
              <a:solidFill>
                <a:srgbClr val="002060"/>
              </a:solidFill>
            </a:endParaRPr>
          </a:p>
        </p:txBody>
      </p:sp>
    </p:spTree>
    <p:extLst>
      <p:ext uri="{BB962C8B-B14F-4D97-AF65-F5344CB8AC3E}">
        <p14:creationId xmlns:p14="http://schemas.microsoft.com/office/powerpoint/2010/main" val="5282749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96" y="80611"/>
            <a:ext cx="2753190" cy="584775"/>
          </a:xfrm>
          <a:prstGeom prst="rect">
            <a:avLst/>
          </a:prstGeom>
          <a:noFill/>
        </p:spPr>
        <p:txBody>
          <a:bodyPr wrap="none" rtlCol="0" anchor="ctr">
            <a:spAutoFit/>
          </a:bodyPr>
          <a:lstStyle/>
          <a:p>
            <a:r>
              <a:rPr lang="en-US" sz="3200" b="1" dirty="0">
                <a:solidFill>
                  <a:srgbClr val="002060"/>
                </a:solidFill>
              </a:rPr>
              <a:t> </a:t>
            </a:r>
            <a:r>
              <a:rPr lang="en-US" sz="3200" b="1" dirty="0" smtClean="0">
                <a:solidFill>
                  <a:srgbClr val="002060"/>
                </a:solidFill>
              </a:rPr>
              <a:t>AGN Feedback</a:t>
            </a:r>
          </a:p>
        </p:txBody>
      </p:sp>
      <p:sp>
        <p:nvSpPr>
          <p:cNvPr id="3" name="Rectangle 2"/>
          <p:cNvSpPr/>
          <p:nvPr/>
        </p:nvSpPr>
        <p:spPr>
          <a:xfrm>
            <a:off x="142239" y="685757"/>
            <a:ext cx="8892000" cy="43200"/>
          </a:xfrm>
          <a:prstGeom prst="rect">
            <a:avLst/>
          </a:prstGeom>
          <a:gradFill flip="none" rotWithShape="1">
            <a:gsLst>
              <a:gs pos="0">
                <a:srgbClr val="7A81FF"/>
              </a:gs>
              <a:gs pos="31000">
                <a:srgbClr val="9097D6"/>
              </a:gs>
              <a:gs pos="73000">
                <a:srgbClr val="BFC0E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12"/>
          </p:nvPr>
        </p:nvSpPr>
        <p:spPr/>
        <p:txBody>
          <a:bodyPr/>
          <a:lstStyle/>
          <a:p>
            <a:fld id="{4415093E-A90C-4644-99CC-F34263D64D61}" type="slidenum">
              <a:rPr lang="en-US" smtClean="0"/>
              <a:pPr/>
              <a:t>4</a:t>
            </a:fld>
            <a:endParaRPr lang="en-US" dirty="0"/>
          </a:p>
        </p:txBody>
      </p:sp>
      <p:sp>
        <p:nvSpPr>
          <p:cNvPr id="11" name="텍스트 상자 10"/>
          <p:cNvSpPr txBox="1"/>
          <p:nvPr/>
        </p:nvSpPr>
        <p:spPr>
          <a:xfrm>
            <a:off x="365761" y="935492"/>
            <a:ext cx="7747634" cy="1348061"/>
          </a:xfrm>
          <a:prstGeom prst="rect">
            <a:avLst/>
          </a:prstGeom>
          <a:noFill/>
        </p:spPr>
        <p:txBody>
          <a:bodyPr wrap="none" rtlCol="0">
            <a:spAutoFit/>
          </a:bodyPr>
          <a:lstStyle/>
          <a:p>
            <a:pPr>
              <a:lnSpc>
                <a:spcPct val="170000"/>
              </a:lnSpc>
            </a:pPr>
            <a:r>
              <a:rPr kumimoji="1" lang="en-US" altLang="ko-KR" sz="2400" b="1" dirty="0" smtClean="0">
                <a:solidFill>
                  <a:srgbClr val="0070C0"/>
                </a:solidFill>
                <a:latin typeface="Avenir Book" charset="0"/>
                <a:ea typeface="Avenir Book" charset="0"/>
                <a:cs typeface="Avenir Book" charset="0"/>
              </a:rPr>
              <a:t> Is outflow energetic enough to quench star formation?</a:t>
            </a:r>
          </a:p>
          <a:p>
            <a:pPr>
              <a:lnSpc>
                <a:spcPct val="170000"/>
              </a:lnSpc>
            </a:pPr>
            <a:r>
              <a:rPr kumimoji="1" lang="en-US" altLang="ko-KR" sz="2400" b="1" dirty="0" smtClean="0">
                <a:solidFill>
                  <a:srgbClr val="0070C0"/>
                </a:solidFill>
                <a:latin typeface="Avenir Book" charset="0"/>
                <a:ea typeface="Avenir Book" charset="0"/>
                <a:cs typeface="Avenir Book" charset="0"/>
              </a:rPr>
              <a:t> How far can the outflow extend?</a:t>
            </a:r>
          </a:p>
        </p:txBody>
      </p:sp>
      <p:sp>
        <p:nvSpPr>
          <p:cNvPr id="14" name="텍스트 상자 13"/>
          <p:cNvSpPr txBox="1"/>
          <p:nvPr/>
        </p:nvSpPr>
        <p:spPr>
          <a:xfrm>
            <a:off x="494097" y="3341377"/>
            <a:ext cx="7083478" cy="1107996"/>
          </a:xfrm>
          <a:prstGeom prst="rect">
            <a:avLst/>
          </a:prstGeom>
          <a:noFill/>
        </p:spPr>
        <p:txBody>
          <a:bodyPr wrap="none" rtlCol="0">
            <a:spAutoFit/>
          </a:bodyPr>
          <a:lstStyle/>
          <a:p>
            <a:pPr marL="342900" indent="-342900">
              <a:lnSpc>
                <a:spcPct val="150000"/>
              </a:lnSpc>
              <a:buFont typeface="Wingdings" charset="2"/>
              <a:buChar char="§"/>
            </a:pPr>
            <a:r>
              <a:rPr kumimoji="1" lang="en-US" altLang="ko-KR" sz="2200" b="1" dirty="0" smtClean="0">
                <a:solidFill>
                  <a:srgbClr val="00B050"/>
                </a:solidFill>
                <a:latin typeface="Avenir Book" charset="0"/>
                <a:ea typeface="Avenir Book" charset="0"/>
                <a:cs typeface="Avenir Book" charset="0"/>
              </a:rPr>
              <a:t>Investigate structure of outflow for individual target</a:t>
            </a:r>
          </a:p>
          <a:p>
            <a:pPr marL="342900" indent="-342900">
              <a:lnSpc>
                <a:spcPct val="150000"/>
              </a:lnSpc>
              <a:buFont typeface="Wingdings" charset="2"/>
              <a:buChar char="§"/>
            </a:pPr>
            <a:r>
              <a:rPr kumimoji="1" lang="en-US" altLang="ko-KR" sz="2200" b="1" dirty="0" smtClean="0">
                <a:solidFill>
                  <a:srgbClr val="00B050"/>
                </a:solidFill>
                <a:latin typeface="Avenir Book" charset="0"/>
                <a:ea typeface="Avenir Book" charset="0"/>
                <a:cs typeface="Avenir Book" charset="0"/>
              </a:rPr>
              <a:t>Spatial Distribution of physical properties </a:t>
            </a:r>
          </a:p>
        </p:txBody>
      </p:sp>
      <p:sp>
        <p:nvSpPr>
          <p:cNvPr id="10" name="텍스트 상자 9"/>
          <p:cNvSpPr txBox="1"/>
          <p:nvPr/>
        </p:nvSpPr>
        <p:spPr>
          <a:xfrm>
            <a:off x="902343" y="2312288"/>
            <a:ext cx="5918159" cy="400110"/>
          </a:xfrm>
          <a:prstGeom prst="rect">
            <a:avLst/>
          </a:prstGeom>
          <a:noFill/>
        </p:spPr>
        <p:txBody>
          <a:bodyPr wrap="none" rtlCol="0">
            <a:spAutoFit/>
          </a:bodyPr>
          <a:lstStyle/>
          <a:p>
            <a:r>
              <a:rPr kumimoji="1" lang="en-US" altLang="ko-KR" sz="2000" dirty="0" smtClean="0"/>
              <a:t>: Essential parameter to measure the mass outflow rate</a:t>
            </a:r>
            <a:endParaRPr kumimoji="1" lang="ko-KR" altLang="en-US" sz="2000" dirty="0"/>
          </a:p>
        </p:txBody>
      </p:sp>
    </p:spTree>
    <p:extLst>
      <p:ext uri="{BB962C8B-B14F-4D97-AF65-F5344CB8AC3E}">
        <p14:creationId xmlns:p14="http://schemas.microsoft.com/office/powerpoint/2010/main" val="71995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96" y="80611"/>
            <a:ext cx="5683800" cy="584775"/>
          </a:xfrm>
          <a:prstGeom prst="rect">
            <a:avLst/>
          </a:prstGeom>
          <a:noFill/>
        </p:spPr>
        <p:txBody>
          <a:bodyPr wrap="none" rtlCol="0" anchor="ctr">
            <a:spAutoFit/>
          </a:bodyPr>
          <a:lstStyle/>
          <a:p>
            <a:r>
              <a:rPr lang="en-US" sz="3200" b="1" dirty="0">
                <a:solidFill>
                  <a:srgbClr val="002060"/>
                </a:solidFill>
              </a:rPr>
              <a:t> </a:t>
            </a:r>
            <a:r>
              <a:rPr lang="en-US" sz="3200" b="1" dirty="0" smtClean="0">
                <a:solidFill>
                  <a:srgbClr val="002060"/>
                </a:solidFill>
              </a:rPr>
              <a:t>Integral Field Spectroscopy (IFS)</a:t>
            </a:r>
            <a:endParaRPr lang="en-US" sz="3200" b="1" dirty="0">
              <a:solidFill>
                <a:srgbClr val="002060"/>
              </a:solidFill>
            </a:endParaRPr>
          </a:p>
        </p:txBody>
      </p:sp>
      <p:sp>
        <p:nvSpPr>
          <p:cNvPr id="3" name="Rectangle 2"/>
          <p:cNvSpPr/>
          <p:nvPr/>
        </p:nvSpPr>
        <p:spPr>
          <a:xfrm>
            <a:off x="142239" y="685757"/>
            <a:ext cx="8892000" cy="43200"/>
          </a:xfrm>
          <a:prstGeom prst="rect">
            <a:avLst/>
          </a:prstGeom>
          <a:gradFill flip="none" rotWithShape="1">
            <a:gsLst>
              <a:gs pos="0">
                <a:srgbClr val="7A81FF"/>
              </a:gs>
              <a:gs pos="31000">
                <a:srgbClr val="9097D6"/>
              </a:gs>
              <a:gs pos="73000">
                <a:srgbClr val="BFC0E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p:cNvSpPr>
            <a:spLocks noGrp="1"/>
          </p:cNvSpPr>
          <p:nvPr>
            <p:ph type="sldNum" sz="quarter" idx="12"/>
          </p:nvPr>
        </p:nvSpPr>
        <p:spPr/>
        <p:txBody>
          <a:bodyPr/>
          <a:lstStyle/>
          <a:p>
            <a:fld id="{4415093E-A90C-4644-99CC-F34263D64D61}" type="slidenum">
              <a:rPr lang="en-US" smtClean="0"/>
              <a:pPr/>
              <a:t>5</a:t>
            </a:fld>
            <a:endParaRPr lang="en-US" dirty="0"/>
          </a:p>
        </p:txBody>
      </p:sp>
      <p:pic>
        <p:nvPicPr>
          <p:cNvPr id="8" name="그림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38" y="1654117"/>
            <a:ext cx="3724096" cy="2861081"/>
          </a:xfrm>
          <a:prstGeom prst="rect">
            <a:avLst/>
          </a:prstGeom>
        </p:spPr>
      </p:pic>
      <p:sp>
        <p:nvSpPr>
          <p:cNvPr id="9" name="텍스트 상자 8"/>
          <p:cNvSpPr txBox="1"/>
          <p:nvPr/>
        </p:nvSpPr>
        <p:spPr>
          <a:xfrm>
            <a:off x="142238" y="5159456"/>
            <a:ext cx="3724096" cy="415498"/>
          </a:xfrm>
          <a:prstGeom prst="rect">
            <a:avLst/>
          </a:prstGeom>
          <a:noFill/>
        </p:spPr>
        <p:txBody>
          <a:bodyPr wrap="none" rtlCol="0">
            <a:spAutoFit/>
          </a:bodyPr>
          <a:lstStyle/>
          <a:p>
            <a:r>
              <a:rPr lang="en-US" altLang="ko-KR" sz="1050" dirty="0"/>
              <a:t>A representation of a data cube. </a:t>
            </a:r>
            <a:endParaRPr lang="en-US" altLang="ko-KR" sz="1050" dirty="0" smtClean="0"/>
          </a:p>
          <a:p>
            <a:r>
              <a:rPr lang="en-US" altLang="ko-KR" sz="1050" dirty="0" smtClean="0"/>
              <a:t>Image </a:t>
            </a:r>
            <a:r>
              <a:rPr lang="en-US" altLang="ko-KR" sz="1050" dirty="0"/>
              <a:t>credit: Stephen Todd (ROE) and Douglas Pierce-Price (JAC)</a:t>
            </a:r>
            <a:endParaRPr kumimoji="1" lang="ko-KR" altLang="en-US" sz="1050" dirty="0"/>
          </a:p>
        </p:txBody>
      </p:sp>
      <p:sp>
        <p:nvSpPr>
          <p:cNvPr id="11" name="텍스트 상자 10"/>
          <p:cNvSpPr txBox="1"/>
          <p:nvPr/>
        </p:nvSpPr>
        <p:spPr>
          <a:xfrm>
            <a:off x="4774740" y="942312"/>
            <a:ext cx="4259499" cy="646331"/>
          </a:xfrm>
          <a:prstGeom prst="rect">
            <a:avLst/>
          </a:prstGeom>
          <a:noFill/>
        </p:spPr>
        <p:txBody>
          <a:bodyPr wrap="none" rtlCol="0">
            <a:spAutoFit/>
          </a:bodyPr>
          <a:lstStyle/>
          <a:p>
            <a:pPr>
              <a:lnSpc>
                <a:spcPct val="150000"/>
              </a:lnSpc>
            </a:pPr>
            <a:r>
              <a:rPr kumimoji="1" lang="en-US" altLang="ko-KR" sz="2400" b="1" smtClean="0">
                <a:solidFill>
                  <a:srgbClr val="FF9300"/>
                </a:solidFill>
                <a:latin typeface="Avenir Book" charset="0"/>
                <a:ea typeface="Avenir Book" charset="0"/>
                <a:cs typeface="Avenir Book" charset="0"/>
              </a:rPr>
              <a:t>Detailed Kinematics using IFS</a:t>
            </a:r>
            <a:endParaRPr kumimoji="1" lang="en-US" altLang="ko-KR" sz="2400" b="1" dirty="0" smtClean="0">
              <a:solidFill>
                <a:srgbClr val="FF9300"/>
              </a:solidFill>
              <a:latin typeface="Avenir Book" charset="0"/>
              <a:ea typeface="Avenir Book" charset="0"/>
              <a:cs typeface="Avenir Book" charset="0"/>
            </a:endParaRPr>
          </a:p>
        </p:txBody>
      </p:sp>
      <p:sp>
        <p:nvSpPr>
          <p:cNvPr id="16" name="텍스트 상자 15"/>
          <p:cNvSpPr txBox="1"/>
          <p:nvPr/>
        </p:nvSpPr>
        <p:spPr>
          <a:xfrm>
            <a:off x="363003" y="942312"/>
            <a:ext cx="3282565" cy="646331"/>
          </a:xfrm>
          <a:prstGeom prst="rect">
            <a:avLst/>
          </a:prstGeom>
          <a:noFill/>
        </p:spPr>
        <p:txBody>
          <a:bodyPr wrap="none" rtlCol="0">
            <a:spAutoFit/>
          </a:bodyPr>
          <a:lstStyle/>
          <a:p>
            <a:pPr>
              <a:lnSpc>
                <a:spcPct val="150000"/>
              </a:lnSpc>
            </a:pPr>
            <a:r>
              <a:rPr kumimoji="1" lang="en-US" altLang="ko-KR" sz="2400" b="1" dirty="0" smtClean="0">
                <a:solidFill>
                  <a:srgbClr val="FF9300"/>
                </a:solidFill>
                <a:latin typeface="Avenir Book" charset="0"/>
                <a:ea typeface="Avenir Book" charset="0"/>
                <a:cs typeface="Avenir Book" charset="0"/>
              </a:rPr>
              <a:t>Spatially resolved data</a:t>
            </a:r>
          </a:p>
        </p:txBody>
      </p:sp>
      <p:sp>
        <p:nvSpPr>
          <p:cNvPr id="4" name="텍스트 상자 3"/>
          <p:cNvSpPr txBox="1"/>
          <p:nvPr/>
        </p:nvSpPr>
        <p:spPr>
          <a:xfrm>
            <a:off x="4981902" y="1801998"/>
            <a:ext cx="4162097" cy="2862322"/>
          </a:xfrm>
          <a:prstGeom prst="rect">
            <a:avLst/>
          </a:prstGeom>
          <a:noFill/>
        </p:spPr>
        <p:txBody>
          <a:bodyPr wrap="square" rtlCol="0">
            <a:spAutoFit/>
          </a:bodyPr>
          <a:lstStyle/>
          <a:p>
            <a:pPr marL="342900" indent="-342900">
              <a:lnSpc>
                <a:spcPct val="150000"/>
              </a:lnSpc>
              <a:buFont typeface="Arial" charset="0"/>
              <a:buChar char="•"/>
            </a:pPr>
            <a:r>
              <a:rPr kumimoji="1" lang="en-US" altLang="ko-KR" sz="2000" dirty="0" smtClean="0">
                <a:latin typeface="Avenir Book" charset="0"/>
                <a:ea typeface="Avenir Book" charset="0"/>
                <a:cs typeface="Avenir Book" charset="0"/>
              </a:rPr>
              <a:t>Harrison et al. (2014)</a:t>
            </a:r>
          </a:p>
          <a:p>
            <a:pPr marL="342900" indent="-342900">
              <a:lnSpc>
                <a:spcPct val="150000"/>
              </a:lnSpc>
              <a:buFont typeface="Arial" charset="0"/>
              <a:buChar char="•"/>
            </a:pPr>
            <a:r>
              <a:rPr kumimoji="1" lang="en-US" altLang="ko-KR" sz="2000" dirty="0" err="1">
                <a:latin typeface="Avenir Book" charset="0"/>
                <a:ea typeface="Avenir Book" charset="0"/>
                <a:cs typeface="Avenir Book" charset="0"/>
              </a:rPr>
              <a:t>Husemann</a:t>
            </a:r>
            <a:r>
              <a:rPr kumimoji="1" lang="en-US" altLang="ko-KR" sz="2000" dirty="0">
                <a:latin typeface="Avenir Book" charset="0"/>
                <a:ea typeface="Avenir Book" charset="0"/>
                <a:cs typeface="Avenir Book" charset="0"/>
              </a:rPr>
              <a:t> et al. (2014</a:t>
            </a:r>
            <a:r>
              <a:rPr kumimoji="1" lang="en-US" altLang="ko-KR" sz="2000" dirty="0" smtClean="0">
                <a:latin typeface="Avenir Book" charset="0"/>
                <a:ea typeface="Avenir Book" charset="0"/>
                <a:cs typeface="Avenir Book" charset="0"/>
              </a:rPr>
              <a:t>)</a:t>
            </a:r>
          </a:p>
          <a:p>
            <a:pPr marL="342900" indent="-342900">
              <a:lnSpc>
                <a:spcPct val="150000"/>
              </a:lnSpc>
              <a:buFont typeface="Arial" charset="0"/>
              <a:buChar char="•"/>
            </a:pPr>
            <a:r>
              <a:rPr kumimoji="1" lang="en-US" altLang="ko-KR" sz="2000" dirty="0" smtClean="0">
                <a:latin typeface="Avenir Book" charset="0"/>
                <a:ea typeface="Avenir Book" charset="0"/>
                <a:cs typeface="Avenir Book" charset="0"/>
              </a:rPr>
              <a:t>Liu et al. (2014)</a:t>
            </a:r>
          </a:p>
          <a:p>
            <a:pPr marL="342900" indent="-342900">
              <a:lnSpc>
                <a:spcPct val="150000"/>
              </a:lnSpc>
              <a:buFont typeface="Arial" charset="0"/>
              <a:buChar char="•"/>
            </a:pPr>
            <a:r>
              <a:rPr kumimoji="1" lang="en-US" altLang="ko-KR" sz="2000" dirty="0" err="1" smtClean="0">
                <a:latin typeface="Avenir Book" charset="0"/>
                <a:ea typeface="Avenir Book" charset="0"/>
                <a:cs typeface="Avenir Book" charset="0"/>
              </a:rPr>
              <a:t>Karouzos</a:t>
            </a:r>
            <a:r>
              <a:rPr kumimoji="1" lang="en-US" altLang="ko-KR" sz="2000" dirty="0" smtClean="0">
                <a:latin typeface="Avenir Book" charset="0"/>
                <a:ea typeface="Avenir Book" charset="0"/>
                <a:cs typeface="Avenir Book" charset="0"/>
              </a:rPr>
              <a:t> et al. (2016a, b)</a:t>
            </a:r>
          </a:p>
          <a:p>
            <a:pPr marL="342900" indent="-342900">
              <a:lnSpc>
                <a:spcPct val="150000"/>
              </a:lnSpc>
              <a:buFont typeface="Arial" charset="0"/>
              <a:buChar char="•"/>
            </a:pPr>
            <a:r>
              <a:rPr kumimoji="1" lang="en-US" altLang="ko-KR" sz="2000" dirty="0" smtClean="0">
                <a:latin typeface="Avenir Book" charset="0"/>
                <a:ea typeface="Avenir Book" charset="0"/>
                <a:cs typeface="Avenir Book" charset="0"/>
              </a:rPr>
              <a:t>Bae et al. (2017)</a:t>
            </a:r>
          </a:p>
          <a:p>
            <a:pPr marL="342900" indent="-342900">
              <a:lnSpc>
                <a:spcPct val="150000"/>
              </a:lnSpc>
              <a:buFont typeface="Arial" charset="0"/>
              <a:buChar char="•"/>
            </a:pPr>
            <a:r>
              <a:rPr kumimoji="1" lang="en-US" altLang="ko-KR" sz="2000" dirty="0" smtClean="0">
                <a:latin typeface="Avenir Book" charset="0"/>
                <a:ea typeface="Avenir Book" charset="0"/>
                <a:cs typeface="Avenir Book" charset="0"/>
              </a:rPr>
              <a:t>Fischer et al. (2017)</a:t>
            </a:r>
          </a:p>
        </p:txBody>
      </p:sp>
    </p:spTree>
    <p:extLst>
      <p:ext uri="{BB962C8B-B14F-4D97-AF65-F5344CB8AC3E}">
        <p14:creationId xmlns:p14="http://schemas.microsoft.com/office/powerpoint/2010/main" val="18529696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96" y="80611"/>
            <a:ext cx="2472793" cy="584775"/>
          </a:xfrm>
          <a:prstGeom prst="rect">
            <a:avLst/>
          </a:prstGeom>
          <a:noFill/>
        </p:spPr>
        <p:txBody>
          <a:bodyPr wrap="none" rtlCol="0" anchor="ctr">
            <a:spAutoFit/>
          </a:bodyPr>
          <a:lstStyle/>
          <a:p>
            <a:r>
              <a:rPr lang="en-US" sz="3200" b="1" dirty="0">
                <a:solidFill>
                  <a:srgbClr val="002060"/>
                </a:solidFill>
              </a:rPr>
              <a:t> </a:t>
            </a:r>
            <a:r>
              <a:rPr lang="en-US" sz="3200" b="1" dirty="0" smtClean="0">
                <a:solidFill>
                  <a:srgbClr val="002060"/>
                </a:solidFill>
              </a:rPr>
              <a:t>In this Study</a:t>
            </a:r>
            <a:endParaRPr lang="en-US" sz="3200" b="1" dirty="0">
              <a:solidFill>
                <a:srgbClr val="002060"/>
              </a:solidFill>
            </a:endParaRPr>
          </a:p>
        </p:txBody>
      </p:sp>
      <p:sp>
        <p:nvSpPr>
          <p:cNvPr id="3" name="Rectangle 2"/>
          <p:cNvSpPr/>
          <p:nvPr/>
        </p:nvSpPr>
        <p:spPr>
          <a:xfrm>
            <a:off x="142239" y="685757"/>
            <a:ext cx="8892000" cy="43200"/>
          </a:xfrm>
          <a:prstGeom prst="rect">
            <a:avLst/>
          </a:prstGeom>
          <a:gradFill flip="none" rotWithShape="1">
            <a:gsLst>
              <a:gs pos="0">
                <a:srgbClr val="7A81FF"/>
              </a:gs>
              <a:gs pos="31000">
                <a:srgbClr val="9097D6"/>
              </a:gs>
              <a:gs pos="73000">
                <a:srgbClr val="BFC0E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p:cNvSpPr>
            <a:spLocks noGrp="1"/>
          </p:cNvSpPr>
          <p:nvPr>
            <p:ph type="sldNum" sz="quarter" idx="12"/>
          </p:nvPr>
        </p:nvSpPr>
        <p:spPr/>
        <p:txBody>
          <a:bodyPr/>
          <a:lstStyle/>
          <a:p>
            <a:fld id="{4415093E-A90C-4644-99CC-F34263D64D61}" type="slidenum">
              <a:rPr lang="en-US" smtClean="0"/>
              <a:pPr/>
              <a:t>6</a:t>
            </a:fld>
            <a:endParaRPr lang="en-US" dirty="0"/>
          </a:p>
        </p:txBody>
      </p:sp>
      <p:sp>
        <p:nvSpPr>
          <p:cNvPr id="11" name="텍스트 상자 10"/>
          <p:cNvSpPr txBox="1"/>
          <p:nvPr/>
        </p:nvSpPr>
        <p:spPr>
          <a:xfrm>
            <a:off x="365761" y="4126551"/>
            <a:ext cx="4700326" cy="1015663"/>
          </a:xfrm>
          <a:prstGeom prst="rect">
            <a:avLst/>
          </a:prstGeom>
          <a:noFill/>
        </p:spPr>
        <p:txBody>
          <a:bodyPr wrap="none" rtlCol="0">
            <a:spAutoFit/>
          </a:bodyPr>
          <a:lstStyle/>
          <a:p>
            <a:pPr marL="342900" indent="-342900">
              <a:lnSpc>
                <a:spcPct val="250000"/>
              </a:lnSpc>
              <a:buFont typeface="Wingdings" charset="2"/>
              <a:buChar char="v"/>
            </a:pPr>
            <a:r>
              <a:rPr kumimoji="1" lang="ko-KR" altLang="en-US" sz="2400" b="1" dirty="0" smtClean="0">
                <a:solidFill>
                  <a:srgbClr val="005493"/>
                </a:solidFill>
                <a:latin typeface="Avenir Book" charset="0"/>
                <a:ea typeface="Avenir Book" charset="0"/>
                <a:cs typeface="Avenir Book" charset="0"/>
              </a:rPr>
              <a:t> </a:t>
            </a:r>
            <a:r>
              <a:rPr kumimoji="1" lang="en-US" altLang="ko-KR" sz="2400" b="1" dirty="0" smtClean="0">
                <a:solidFill>
                  <a:srgbClr val="005493"/>
                </a:solidFill>
                <a:latin typeface="Avenir Book" charset="0"/>
                <a:ea typeface="Avenir Book" charset="0"/>
                <a:cs typeface="Avenir Book" charset="0"/>
              </a:rPr>
              <a:t>Kinematic size Vs. Luminosity </a:t>
            </a:r>
          </a:p>
        </p:txBody>
      </p:sp>
      <p:sp>
        <p:nvSpPr>
          <p:cNvPr id="6" name="텍스트 상자 5"/>
          <p:cNvSpPr txBox="1"/>
          <p:nvPr/>
        </p:nvSpPr>
        <p:spPr>
          <a:xfrm>
            <a:off x="365761" y="655818"/>
            <a:ext cx="5547801" cy="877163"/>
          </a:xfrm>
          <a:prstGeom prst="rect">
            <a:avLst/>
          </a:prstGeom>
          <a:noFill/>
        </p:spPr>
        <p:txBody>
          <a:bodyPr wrap="none" rtlCol="0">
            <a:spAutoFit/>
          </a:bodyPr>
          <a:lstStyle/>
          <a:p>
            <a:pPr marL="342900" indent="-342900">
              <a:lnSpc>
                <a:spcPct val="250000"/>
              </a:lnSpc>
              <a:buFont typeface="Wingdings" charset="2"/>
              <a:buChar char="v"/>
            </a:pPr>
            <a:r>
              <a:rPr kumimoji="1" lang="en-US" altLang="ko-KR" sz="2400" b="1" dirty="0" smtClean="0">
                <a:solidFill>
                  <a:srgbClr val="005493"/>
                </a:solidFill>
                <a:latin typeface="Avenir Book" charset="0"/>
                <a:ea typeface="Avenir Book" charset="0"/>
                <a:cs typeface="Avenir Book" charset="0"/>
              </a:rPr>
              <a:t> 23 luminous Type 2 AGNs at z &lt; 0.2</a:t>
            </a:r>
          </a:p>
        </p:txBody>
      </p:sp>
      <p:sp>
        <p:nvSpPr>
          <p:cNvPr id="7" name="텍스트 상자 6"/>
          <p:cNvSpPr txBox="1"/>
          <p:nvPr/>
        </p:nvSpPr>
        <p:spPr>
          <a:xfrm>
            <a:off x="365761" y="1519623"/>
            <a:ext cx="7142596" cy="1015663"/>
          </a:xfrm>
          <a:prstGeom prst="rect">
            <a:avLst/>
          </a:prstGeom>
          <a:noFill/>
        </p:spPr>
        <p:txBody>
          <a:bodyPr wrap="none" rtlCol="0">
            <a:spAutoFit/>
          </a:bodyPr>
          <a:lstStyle/>
          <a:p>
            <a:pPr marL="342900" indent="-342900">
              <a:lnSpc>
                <a:spcPct val="250000"/>
              </a:lnSpc>
              <a:buFont typeface="Wingdings" charset="2"/>
              <a:buChar char="v"/>
            </a:pPr>
            <a:r>
              <a:rPr kumimoji="1" lang="ko-KR" altLang="en-US" sz="2400" b="1" dirty="0" smtClean="0">
                <a:solidFill>
                  <a:srgbClr val="005493"/>
                </a:solidFill>
                <a:latin typeface="Avenir Book" charset="0"/>
                <a:ea typeface="Avenir Book" charset="0"/>
                <a:cs typeface="Avenir Book" charset="0"/>
              </a:rPr>
              <a:t> </a:t>
            </a:r>
            <a:r>
              <a:rPr kumimoji="1" lang="en-US" altLang="ko-KR" sz="2400" b="1" dirty="0" smtClean="0">
                <a:solidFill>
                  <a:srgbClr val="005493"/>
                </a:solidFill>
                <a:latin typeface="Avenir Book" charset="0"/>
                <a:ea typeface="Avenir Book" charset="0"/>
                <a:cs typeface="Avenir Book" charset="0"/>
              </a:rPr>
              <a:t>Gemini </a:t>
            </a:r>
            <a:r>
              <a:rPr kumimoji="1" lang="en-US" altLang="ko-KR" sz="2400" b="1" dirty="0">
                <a:solidFill>
                  <a:srgbClr val="005493"/>
                </a:solidFill>
                <a:latin typeface="Avenir Book" charset="0"/>
                <a:ea typeface="Avenir Book" charset="0"/>
                <a:cs typeface="Avenir Book" charset="0"/>
              </a:rPr>
              <a:t>Multi-Object-Spectrograph (GMOS) </a:t>
            </a:r>
            <a:r>
              <a:rPr kumimoji="1" lang="en-US" altLang="ko-KR" sz="2400" b="1" dirty="0" smtClean="0">
                <a:solidFill>
                  <a:srgbClr val="005493"/>
                </a:solidFill>
                <a:latin typeface="Avenir Book" charset="0"/>
                <a:ea typeface="Avenir Book" charset="0"/>
                <a:cs typeface="Avenir Book" charset="0"/>
              </a:rPr>
              <a:t>IFU</a:t>
            </a:r>
            <a:endParaRPr kumimoji="1" lang="en-US" altLang="ko-KR" sz="2400" b="1" dirty="0">
              <a:solidFill>
                <a:srgbClr val="005493"/>
              </a:solidFill>
              <a:latin typeface="Avenir Book" charset="0"/>
              <a:ea typeface="Avenir Book" charset="0"/>
              <a:cs typeface="Avenir Book" charset="0"/>
            </a:endParaRPr>
          </a:p>
        </p:txBody>
      </p:sp>
      <p:sp>
        <p:nvSpPr>
          <p:cNvPr id="8" name="텍스트 상자 7"/>
          <p:cNvSpPr txBox="1"/>
          <p:nvPr/>
        </p:nvSpPr>
        <p:spPr>
          <a:xfrm>
            <a:off x="365761" y="2741556"/>
            <a:ext cx="3765774" cy="1015663"/>
          </a:xfrm>
          <a:prstGeom prst="rect">
            <a:avLst/>
          </a:prstGeom>
          <a:noFill/>
        </p:spPr>
        <p:txBody>
          <a:bodyPr wrap="none" rtlCol="0">
            <a:spAutoFit/>
          </a:bodyPr>
          <a:lstStyle/>
          <a:p>
            <a:pPr marL="342900" indent="-342900">
              <a:lnSpc>
                <a:spcPct val="250000"/>
              </a:lnSpc>
              <a:buFont typeface="Wingdings" charset="2"/>
              <a:buChar char="v"/>
            </a:pPr>
            <a:r>
              <a:rPr kumimoji="1" lang="ko-KR" altLang="en-US" sz="2400" b="1" dirty="0" smtClean="0">
                <a:solidFill>
                  <a:srgbClr val="005493"/>
                </a:solidFill>
                <a:latin typeface="Avenir Book" charset="0"/>
                <a:ea typeface="Avenir Book" charset="0"/>
                <a:cs typeface="Avenir Book" charset="0"/>
              </a:rPr>
              <a:t> </a:t>
            </a:r>
            <a:r>
              <a:rPr kumimoji="1" lang="en-US" altLang="ko-KR" sz="2400" b="1" dirty="0" smtClean="0">
                <a:solidFill>
                  <a:srgbClr val="005493"/>
                </a:solidFill>
                <a:latin typeface="Avenir Book" charset="0"/>
                <a:ea typeface="Avenir Book" charset="0"/>
                <a:cs typeface="Avenir Book" charset="0"/>
              </a:rPr>
              <a:t>Kinematic </a:t>
            </a:r>
            <a:r>
              <a:rPr kumimoji="1" lang="en-US" altLang="ko-KR" sz="2400" b="1" dirty="0">
                <a:solidFill>
                  <a:srgbClr val="005493"/>
                </a:solidFill>
                <a:latin typeface="Avenir Book" charset="0"/>
                <a:ea typeface="Avenir Book" charset="0"/>
                <a:cs typeface="Avenir Book" charset="0"/>
              </a:rPr>
              <a:t>outflow size </a:t>
            </a:r>
          </a:p>
        </p:txBody>
      </p:sp>
      <p:sp>
        <p:nvSpPr>
          <p:cNvPr id="5" name="텍스트 상자 4"/>
          <p:cNvSpPr txBox="1"/>
          <p:nvPr/>
        </p:nvSpPr>
        <p:spPr>
          <a:xfrm>
            <a:off x="972038" y="3740104"/>
            <a:ext cx="3797771" cy="369332"/>
          </a:xfrm>
          <a:prstGeom prst="rect">
            <a:avLst/>
          </a:prstGeom>
          <a:noFill/>
        </p:spPr>
        <p:txBody>
          <a:bodyPr wrap="none" rtlCol="0">
            <a:spAutoFit/>
          </a:bodyPr>
          <a:lstStyle/>
          <a:p>
            <a:pPr marL="285750" indent="-285750">
              <a:buFontTx/>
              <a:buChar char="-"/>
            </a:pPr>
            <a:r>
              <a:rPr kumimoji="1" lang="en-US" altLang="ko-KR" dirty="0" smtClean="0"/>
              <a:t>Radial profile of outflow kinematics</a:t>
            </a:r>
          </a:p>
        </p:txBody>
      </p:sp>
      <p:sp>
        <p:nvSpPr>
          <p:cNvPr id="12" name="텍스트 상자 11"/>
          <p:cNvSpPr txBox="1"/>
          <p:nvPr/>
        </p:nvSpPr>
        <p:spPr>
          <a:xfrm>
            <a:off x="972038" y="5003714"/>
            <a:ext cx="4002955" cy="880369"/>
          </a:xfrm>
          <a:prstGeom prst="rect">
            <a:avLst/>
          </a:prstGeom>
          <a:noFill/>
        </p:spPr>
        <p:txBody>
          <a:bodyPr wrap="none" rtlCol="0">
            <a:spAutoFit/>
          </a:bodyPr>
          <a:lstStyle/>
          <a:p>
            <a:pPr marL="285750" indent="-285750">
              <a:lnSpc>
                <a:spcPct val="150000"/>
              </a:lnSpc>
              <a:buFontTx/>
              <a:buChar char="-"/>
            </a:pPr>
            <a:r>
              <a:rPr kumimoji="1" lang="en-US" altLang="ko-KR" dirty="0" smtClean="0"/>
              <a:t>Comparison with photoionization size</a:t>
            </a:r>
          </a:p>
          <a:p>
            <a:pPr marL="285750" indent="-285750">
              <a:lnSpc>
                <a:spcPct val="150000"/>
              </a:lnSpc>
              <a:buFontTx/>
              <a:buChar char="-"/>
            </a:pPr>
            <a:r>
              <a:rPr kumimoji="1" lang="en-US" altLang="ko-KR" dirty="0" smtClean="0"/>
              <a:t>Kinematic size Vs. Velocity dispersion</a:t>
            </a:r>
          </a:p>
        </p:txBody>
      </p:sp>
      <p:sp>
        <p:nvSpPr>
          <p:cNvPr id="13" name="텍스트 상자 12"/>
          <p:cNvSpPr txBox="1"/>
          <p:nvPr/>
        </p:nvSpPr>
        <p:spPr>
          <a:xfrm>
            <a:off x="972037" y="2488373"/>
            <a:ext cx="2004267" cy="369332"/>
          </a:xfrm>
          <a:prstGeom prst="rect">
            <a:avLst/>
          </a:prstGeom>
          <a:noFill/>
        </p:spPr>
        <p:txBody>
          <a:bodyPr wrap="none" rtlCol="0">
            <a:spAutoFit/>
          </a:bodyPr>
          <a:lstStyle/>
          <a:p>
            <a:pPr marL="285750" indent="-285750">
              <a:buFontTx/>
              <a:buChar char="-"/>
            </a:pPr>
            <a:r>
              <a:rPr kumimoji="1" lang="en-US" altLang="ko-KR" dirty="0" smtClean="0"/>
              <a:t>FOV : 3.5” x 5.0”</a:t>
            </a:r>
          </a:p>
        </p:txBody>
      </p:sp>
    </p:spTree>
    <p:extLst>
      <p:ext uri="{BB962C8B-B14F-4D97-AF65-F5344CB8AC3E}">
        <p14:creationId xmlns:p14="http://schemas.microsoft.com/office/powerpoint/2010/main" val="18453340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텍스트 상자 9"/>
          <p:cNvSpPr txBox="1"/>
          <p:nvPr/>
        </p:nvSpPr>
        <p:spPr>
          <a:xfrm>
            <a:off x="666205" y="1426109"/>
            <a:ext cx="8569234" cy="2512996"/>
          </a:xfrm>
          <a:prstGeom prst="rect">
            <a:avLst/>
          </a:prstGeom>
          <a:noFill/>
        </p:spPr>
        <p:txBody>
          <a:bodyPr wrap="square" rtlCol="0" anchor="t">
            <a:spAutoFit/>
          </a:bodyPr>
          <a:lstStyle/>
          <a:p>
            <a:pPr marL="342900" lvl="0" indent="-342900">
              <a:lnSpc>
                <a:spcPct val="130000"/>
              </a:lnSpc>
              <a:buFont typeface="Arial" charset="0"/>
              <a:buChar char="•"/>
              <a:defRPr/>
            </a:pPr>
            <a:r>
              <a:rPr kumimoji="1" lang="en-US" altLang="ko-KR" sz="2000" dirty="0" smtClean="0"/>
              <a:t>2015A, B semester in KGMT time  </a:t>
            </a:r>
            <a:r>
              <a:rPr kumimoji="1" lang="en-US" altLang="ko-KR" dirty="0" smtClean="0"/>
              <a:t>(</a:t>
            </a:r>
            <a:r>
              <a:rPr kumimoji="1" lang="mr-IN" altLang="ko-KR" dirty="0" smtClean="0"/>
              <a:t>ID:</a:t>
            </a:r>
            <a:r>
              <a:rPr kumimoji="1" lang="en-US" altLang="ko-KR" dirty="0" smtClean="0"/>
              <a:t> </a:t>
            </a:r>
            <a:r>
              <a:rPr kumimoji="1" lang="mr-IN" altLang="ko-KR" dirty="0" smtClean="0"/>
              <a:t>GN-2015A-Q-204</a:t>
            </a:r>
            <a:r>
              <a:rPr kumimoji="1" lang="en-US" altLang="ko-KR" dirty="0" smtClean="0"/>
              <a:t>, </a:t>
            </a:r>
            <a:r>
              <a:rPr kumimoji="1" lang="mr-IN" altLang="ko-KR" dirty="0" smtClean="0"/>
              <a:t>GN-2015B-Q-92</a:t>
            </a:r>
            <a:r>
              <a:rPr kumimoji="1" lang="en-US" altLang="ko-KR" dirty="0" smtClean="0"/>
              <a:t>,</a:t>
            </a:r>
            <a:r>
              <a:rPr kumimoji="1" lang="ko-KR" altLang="en-US" dirty="0" smtClean="0"/>
              <a:t> </a:t>
            </a:r>
            <a:r>
              <a:rPr kumimoji="1" lang="en-US" altLang="ko-KR" dirty="0" smtClean="0"/>
              <a:t>PI: Woo)</a:t>
            </a:r>
            <a:endParaRPr kumimoji="1" lang="en-US" altLang="ko-KR" sz="2000" dirty="0" smtClean="0"/>
          </a:p>
          <a:p>
            <a:pPr marL="342900" marR="0" lvl="0" indent="-342900" defTabSz="914400" eaLnBrk="1" fontAlgn="auto" latinLnBrk="0" hangingPunct="1">
              <a:lnSpc>
                <a:spcPct val="130000"/>
              </a:lnSpc>
              <a:spcBef>
                <a:spcPts val="0"/>
              </a:spcBef>
              <a:spcAft>
                <a:spcPts val="0"/>
              </a:spcAft>
              <a:buClrTx/>
              <a:buSzTx/>
              <a:buFont typeface="Arial" charset="0"/>
              <a:buChar char="•"/>
              <a:tabLst/>
              <a:defRPr/>
            </a:pPr>
            <a:r>
              <a:rPr kumimoji="1" lang="en-US" altLang="ko-KR" sz="2000" dirty="0" smtClean="0"/>
              <a:t>Selected from ~ 39,000 Type 2 AGNs  (Bae &amp; Woo. 2014, Woo et al. 2016)</a:t>
            </a:r>
          </a:p>
          <a:p>
            <a:pPr marL="342900" marR="0" lvl="0" indent="-342900" defTabSz="914400" eaLnBrk="1" fontAlgn="auto" latinLnBrk="0" hangingPunct="1">
              <a:lnSpc>
                <a:spcPct val="130000"/>
              </a:lnSpc>
              <a:spcBef>
                <a:spcPts val="0"/>
              </a:spcBef>
              <a:spcAft>
                <a:spcPts val="0"/>
              </a:spcAft>
              <a:buClrTx/>
              <a:buSzTx/>
              <a:buFont typeface="Arial" charset="0"/>
              <a:buChar char="•"/>
              <a:tabLst/>
              <a:defRPr/>
            </a:pPr>
            <a:r>
              <a:rPr kumimoji="1" lang="en-US" altLang="ko-KR" sz="2000" dirty="0" smtClean="0"/>
              <a:t>Z &lt; 0.1   &amp;  extinction corrected [OIII] Luminosity &gt; 10</a:t>
            </a:r>
            <a:r>
              <a:rPr kumimoji="1" lang="en-US" altLang="ko-KR" sz="2000" baseline="30000" dirty="0" smtClean="0"/>
              <a:t>42 </a:t>
            </a:r>
            <a:r>
              <a:rPr kumimoji="1" lang="en-US" altLang="ko-KR" sz="2000" dirty="0" smtClean="0"/>
              <a:t>erg/s</a:t>
            </a:r>
          </a:p>
          <a:p>
            <a:pPr marL="342900" marR="0" lvl="0" indent="-342900" defTabSz="914400" eaLnBrk="1" fontAlgn="auto" latinLnBrk="0" hangingPunct="1">
              <a:lnSpc>
                <a:spcPct val="130000"/>
              </a:lnSpc>
              <a:spcBef>
                <a:spcPts val="0"/>
              </a:spcBef>
              <a:spcAft>
                <a:spcPts val="0"/>
              </a:spcAft>
              <a:buClrTx/>
              <a:buSzTx/>
              <a:buFont typeface="Arial" charset="0"/>
              <a:buChar char="•"/>
              <a:tabLst/>
              <a:defRPr/>
            </a:pPr>
            <a:r>
              <a:rPr kumimoji="1" lang="en-US" altLang="ko-KR" sz="2000" dirty="0" smtClean="0"/>
              <a:t>Strong outflow features : |V</a:t>
            </a:r>
            <a:r>
              <a:rPr kumimoji="1" lang="en-US" altLang="ko-KR" sz="2000" baseline="-25000" dirty="0" smtClean="0"/>
              <a:t>[OIII]</a:t>
            </a:r>
            <a:r>
              <a:rPr kumimoji="1" lang="en-US" altLang="ko-KR" sz="2000" dirty="0" smtClean="0"/>
              <a:t>| &gt; 200 km/s , or </a:t>
            </a:r>
            <a:r>
              <a:rPr kumimoji="1" lang="en-US" altLang="ko-KR" sz="2100" dirty="0" err="1" smtClean="0"/>
              <a:t>σ</a:t>
            </a:r>
            <a:r>
              <a:rPr kumimoji="1" lang="en-US" altLang="ko-KR" sz="2000" baseline="-25000" dirty="0" smtClean="0"/>
              <a:t>[OIII]</a:t>
            </a:r>
            <a:r>
              <a:rPr kumimoji="1" lang="en-US" altLang="ko-KR" sz="2000" dirty="0" smtClean="0"/>
              <a:t> &gt; 350 km/s</a:t>
            </a:r>
          </a:p>
          <a:p>
            <a:pPr marL="342900" indent="-342900">
              <a:lnSpc>
                <a:spcPct val="130000"/>
              </a:lnSpc>
              <a:buFont typeface="Arial" charset="0"/>
              <a:buChar char="•"/>
            </a:pPr>
            <a:r>
              <a:rPr kumimoji="1" lang="en-US" altLang="ko-KR" sz="2000" dirty="0" smtClean="0">
                <a:solidFill>
                  <a:schemeClr val="bg1"/>
                </a:solidFill>
              </a:rPr>
              <a:t>3 targets : Kang &amp; Woo (2018, in preparation)</a:t>
            </a:r>
          </a:p>
          <a:p>
            <a:pPr marL="342900" marR="0" lvl="0" indent="-342900" defTabSz="914400" eaLnBrk="1" fontAlgn="auto" latinLnBrk="0" hangingPunct="1">
              <a:lnSpc>
                <a:spcPct val="130000"/>
              </a:lnSpc>
              <a:spcBef>
                <a:spcPts val="0"/>
              </a:spcBef>
              <a:spcAft>
                <a:spcPts val="0"/>
              </a:spcAft>
              <a:buClrTx/>
              <a:buSzTx/>
              <a:buFont typeface="Arial" charset="0"/>
              <a:buChar char="•"/>
              <a:tabLst/>
              <a:defRPr/>
            </a:pPr>
            <a:r>
              <a:rPr kumimoji="1" lang="en-US" altLang="ko-KR" sz="2000" dirty="0" smtClean="0">
                <a:solidFill>
                  <a:schemeClr val="bg1"/>
                </a:solidFill>
              </a:rPr>
              <a:t>6</a:t>
            </a:r>
            <a:r>
              <a:rPr kumimoji="1" lang="ko-KR" altLang="en-US" sz="2000" dirty="0" smtClean="0">
                <a:solidFill>
                  <a:schemeClr val="bg1"/>
                </a:solidFill>
              </a:rPr>
              <a:t> </a:t>
            </a:r>
            <a:r>
              <a:rPr kumimoji="1" lang="en-US" altLang="ko-KR" sz="2000" dirty="0" smtClean="0">
                <a:solidFill>
                  <a:schemeClr val="bg1"/>
                </a:solidFill>
              </a:rPr>
              <a:t>targets : </a:t>
            </a:r>
            <a:r>
              <a:rPr kumimoji="1" lang="en-US" altLang="ko-KR" sz="2000" dirty="0" err="1" smtClean="0">
                <a:solidFill>
                  <a:schemeClr val="bg1"/>
                </a:solidFill>
              </a:rPr>
              <a:t>Karouzos</a:t>
            </a:r>
            <a:r>
              <a:rPr kumimoji="1" lang="en-US" altLang="ko-KR" sz="2000" dirty="0" smtClean="0">
                <a:solidFill>
                  <a:schemeClr val="bg1"/>
                </a:solidFill>
              </a:rPr>
              <a:t> et al. (2016a, b) </a:t>
            </a:r>
          </a:p>
        </p:txBody>
      </p:sp>
      <p:sp>
        <p:nvSpPr>
          <p:cNvPr id="6" name="TextBox 5"/>
          <p:cNvSpPr txBox="1"/>
          <p:nvPr/>
        </p:nvSpPr>
        <p:spPr>
          <a:xfrm>
            <a:off x="54296" y="80611"/>
            <a:ext cx="3828164" cy="584775"/>
          </a:xfrm>
          <a:prstGeom prst="rect">
            <a:avLst/>
          </a:prstGeom>
          <a:noFill/>
        </p:spPr>
        <p:txBody>
          <a:bodyPr wrap="none" rtlCol="0" anchor="ctr">
            <a:spAutoFit/>
          </a:bodyPr>
          <a:lstStyle/>
          <a:p>
            <a:r>
              <a:rPr lang="en-US" sz="3200" b="1" dirty="0" smtClean="0">
                <a:solidFill>
                  <a:srgbClr val="002060"/>
                </a:solidFill>
              </a:rPr>
              <a:t> Selection of 23 AGNs</a:t>
            </a:r>
            <a:endParaRPr lang="en-US" sz="3200" b="1" dirty="0">
              <a:solidFill>
                <a:srgbClr val="002060"/>
              </a:solidFill>
            </a:endParaRPr>
          </a:p>
        </p:txBody>
      </p:sp>
      <p:sp>
        <p:nvSpPr>
          <p:cNvPr id="7" name="Rectangle 6"/>
          <p:cNvSpPr/>
          <p:nvPr/>
        </p:nvSpPr>
        <p:spPr>
          <a:xfrm>
            <a:off x="142239" y="685757"/>
            <a:ext cx="8892000" cy="43200"/>
          </a:xfrm>
          <a:prstGeom prst="rect">
            <a:avLst/>
          </a:prstGeom>
          <a:gradFill flip="none" rotWithShape="1">
            <a:gsLst>
              <a:gs pos="0">
                <a:srgbClr val="7A81FF"/>
              </a:gs>
              <a:gs pos="31000">
                <a:srgbClr val="9097D6"/>
              </a:gs>
              <a:gs pos="73000">
                <a:srgbClr val="BFC0E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4415093E-A90C-4644-99CC-F34263D64D61}" type="slidenum">
              <a:rPr lang="en-US" smtClean="0"/>
              <a:pPr/>
              <a:t>7</a:t>
            </a:fld>
            <a:endParaRPr lang="en-US" dirty="0"/>
          </a:p>
        </p:txBody>
      </p:sp>
      <p:sp>
        <p:nvSpPr>
          <p:cNvPr id="9" name="텍스트 상자 8"/>
          <p:cNvSpPr txBox="1"/>
          <p:nvPr/>
        </p:nvSpPr>
        <p:spPr>
          <a:xfrm>
            <a:off x="365761" y="1016806"/>
            <a:ext cx="7102714" cy="461665"/>
          </a:xfrm>
          <a:prstGeom prst="rect">
            <a:avLst/>
          </a:prstGeom>
          <a:noFill/>
        </p:spPr>
        <p:txBody>
          <a:bodyPr wrap="none" rtlCol="0">
            <a:spAutoFit/>
          </a:bodyPr>
          <a:lstStyle/>
          <a:p>
            <a:pPr marL="285750" indent="-285750">
              <a:buFont typeface="Wingdings" charset="2"/>
              <a:buChar char="v"/>
            </a:pPr>
            <a:r>
              <a:rPr kumimoji="1" lang="en-US" altLang="ko-KR" sz="2400" b="1" dirty="0">
                <a:solidFill>
                  <a:srgbClr val="00B050"/>
                </a:solidFill>
                <a:latin typeface="Avenir Book" charset="0"/>
                <a:ea typeface="Avenir Book" charset="0"/>
                <a:cs typeface="Avenir Book" charset="0"/>
              </a:rPr>
              <a:t> </a:t>
            </a:r>
            <a:r>
              <a:rPr kumimoji="1" lang="en-US" altLang="ko-KR" sz="2400" b="1" dirty="0" smtClean="0">
                <a:solidFill>
                  <a:srgbClr val="00B050"/>
                </a:solidFill>
                <a:latin typeface="Avenir Book" charset="0"/>
                <a:ea typeface="Avenir Book" charset="0"/>
                <a:cs typeface="Avenir Book" charset="0"/>
              </a:rPr>
              <a:t> Observation of 9 Type 2 AGNs ( GMOS-North )</a:t>
            </a:r>
            <a:endParaRPr kumimoji="1" lang="ko-KR" altLang="en-US" sz="2400" b="1" dirty="0">
              <a:solidFill>
                <a:srgbClr val="00B050"/>
              </a:solidFill>
              <a:latin typeface="Avenir Book" charset="0"/>
              <a:ea typeface="Avenir Book" charset="0"/>
              <a:cs typeface="Avenir Book" charset="0"/>
            </a:endParaRPr>
          </a:p>
        </p:txBody>
      </p:sp>
      <p:sp>
        <p:nvSpPr>
          <p:cNvPr id="11" name="텍스트 상자 10"/>
          <p:cNvSpPr txBox="1"/>
          <p:nvPr/>
        </p:nvSpPr>
        <p:spPr>
          <a:xfrm>
            <a:off x="365761" y="3785245"/>
            <a:ext cx="5057282" cy="461665"/>
          </a:xfrm>
          <a:prstGeom prst="rect">
            <a:avLst/>
          </a:prstGeom>
          <a:noFill/>
        </p:spPr>
        <p:txBody>
          <a:bodyPr wrap="none" rtlCol="0">
            <a:spAutoFit/>
          </a:bodyPr>
          <a:lstStyle/>
          <a:p>
            <a:pPr marL="285750" indent="-285750">
              <a:buFont typeface="Wingdings" charset="2"/>
              <a:buChar char="v"/>
            </a:pPr>
            <a:r>
              <a:rPr kumimoji="1" lang="en-US" altLang="ko-KR" sz="2400" b="1" dirty="0">
                <a:solidFill>
                  <a:srgbClr val="00B050"/>
                </a:solidFill>
                <a:latin typeface="Avenir Book" charset="0"/>
                <a:ea typeface="Avenir Book" charset="0"/>
                <a:cs typeface="Avenir Book" charset="0"/>
              </a:rPr>
              <a:t> </a:t>
            </a:r>
            <a:r>
              <a:rPr kumimoji="1" lang="en-US" altLang="ko-KR" sz="2400" b="1" dirty="0" smtClean="0">
                <a:solidFill>
                  <a:srgbClr val="00B050"/>
                </a:solidFill>
                <a:latin typeface="Avenir Book" charset="0"/>
                <a:ea typeface="Avenir Book" charset="0"/>
                <a:cs typeface="Avenir Book" charset="0"/>
              </a:rPr>
              <a:t>14 Type 2 AGNs ( GMOS-South )</a:t>
            </a:r>
            <a:endParaRPr kumimoji="1" lang="ko-KR" altLang="en-US" sz="2400" b="1" dirty="0">
              <a:solidFill>
                <a:srgbClr val="00B050"/>
              </a:solidFill>
              <a:latin typeface="Avenir Book" charset="0"/>
              <a:ea typeface="Avenir Book" charset="0"/>
              <a:cs typeface="Avenir Book" charset="0"/>
            </a:endParaRPr>
          </a:p>
        </p:txBody>
      </p:sp>
      <p:sp>
        <p:nvSpPr>
          <p:cNvPr id="14" name="텍스트 상자 13"/>
          <p:cNvSpPr txBox="1"/>
          <p:nvPr/>
        </p:nvSpPr>
        <p:spPr>
          <a:xfrm>
            <a:off x="666205" y="4246910"/>
            <a:ext cx="8569234" cy="1692771"/>
          </a:xfrm>
          <a:prstGeom prst="rect">
            <a:avLst/>
          </a:prstGeom>
          <a:noFill/>
        </p:spPr>
        <p:txBody>
          <a:bodyPr wrap="square" rtlCol="0" anchor="t">
            <a:spAutoFit/>
          </a:bodyPr>
          <a:lstStyle/>
          <a:p>
            <a:pPr marL="342900" marR="0" lvl="0" indent="-342900" defTabSz="914400" eaLnBrk="1" fontAlgn="auto" latinLnBrk="0" hangingPunct="1">
              <a:lnSpc>
                <a:spcPct val="130000"/>
              </a:lnSpc>
              <a:spcBef>
                <a:spcPts val="0"/>
              </a:spcBef>
              <a:spcAft>
                <a:spcPts val="0"/>
              </a:spcAft>
              <a:buClrTx/>
              <a:buSzTx/>
              <a:buFont typeface="Arial" charset="0"/>
              <a:buChar char="•"/>
              <a:tabLst/>
              <a:defRPr/>
            </a:pPr>
            <a:r>
              <a:rPr kumimoji="1" lang="en-US" altLang="ko-KR" sz="2000" dirty="0" smtClean="0"/>
              <a:t>16 AGNs from Harrison et al. (2014)</a:t>
            </a:r>
          </a:p>
          <a:p>
            <a:pPr marL="342900" indent="-342900">
              <a:lnSpc>
                <a:spcPct val="130000"/>
              </a:lnSpc>
              <a:buFont typeface="Arial" charset="0"/>
              <a:buChar char="•"/>
            </a:pPr>
            <a:r>
              <a:rPr kumimoji="1" lang="en-US" altLang="ko-KR" sz="2000" dirty="0" smtClean="0"/>
              <a:t>Z &lt; 0.2  &amp; [OIII] Luminosity &gt; 5 X 10</a:t>
            </a:r>
            <a:r>
              <a:rPr kumimoji="1" lang="en-US" altLang="ko-KR" sz="2000" baseline="30000" dirty="0" smtClean="0"/>
              <a:t>41 </a:t>
            </a:r>
            <a:r>
              <a:rPr kumimoji="1" lang="en-US" altLang="ko-KR" sz="2000" dirty="0" smtClean="0"/>
              <a:t>erg/s</a:t>
            </a:r>
          </a:p>
          <a:p>
            <a:pPr marL="342900" indent="-342900">
              <a:lnSpc>
                <a:spcPct val="130000"/>
              </a:lnSpc>
              <a:buFont typeface="Arial" charset="0"/>
              <a:buChar char="•"/>
            </a:pPr>
            <a:r>
              <a:rPr kumimoji="1" lang="en-US" altLang="ko-KR" sz="2000" dirty="0" smtClean="0"/>
              <a:t>FWHM of broad [OIII] component &gt; 700 km/s</a:t>
            </a:r>
          </a:p>
          <a:p>
            <a:pPr marL="342900" indent="-342900">
              <a:lnSpc>
                <a:spcPct val="130000"/>
              </a:lnSpc>
              <a:buFont typeface="Arial" charset="0"/>
              <a:buChar char="•"/>
            </a:pPr>
            <a:r>
              <a:rPr kumimoji="1" lang="en-US" altLang="ko-KR" sz="2000" dirty="0" smtClean="0"/>
              <a:t>Exclude 2 : 14</a:t>
            </a:r>
            <a:endParaRPr kumimoji="1" lang="ko-KR" altLang="en-US" sz="2000" dirty="0"/>
          </a:p>
        </p:txBody>
      </p:sp>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4340" y="3547894"/>
            <a:ext cx="3009899" cy="3009899"/>
          </a:xfrm>
          <a:prstGeom prst="rect">
            <a:avLst/>
          </a:prstGeom>
        </p:spPr>
      </p:pic>
    </p:spTree>
    <p:extLst>
      <p:ext uri="{BB962C8B-B14F-4D97-AF65-F5344CB8AC3E}">
        <p14:creationId xmlns:p14="http://schemas.microsoft.com/office/powerpoint/2010/main" val="84037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4296" y="80611"/>
            <a:ext cx="6992299" cy="584775"/>
          </a:xfrm>
          <a:prstGeom prst="rect">
            <a:avLst/>
          </a:prstGeom>
          <a:noFill/>
        </p:spPr>
        <p:txBody>
          <a:bodyPr wrap="none" rtlCol="0" anchor="ctr">
            <a:spAutoFit/>
          </a:bodyPr>
          <a:lstStyle/>
          <a:p>
            <a:r>
              <a:rPr lang="en-US" sz="3200" b="1" dirty="0">
                <a:solidFill>
                  <a:srgbClr val="002060"/>
                </a:solidFill>
              </a:rPr>
              <a:t> </a:t>
            </a:r>
            <a:r>
              <a:rPr lang="en-US" sz="3200" b="1" dirty="0" smtClean="0">
                <a:solidFill>
                  <a:srgbClr val="002060"/>
                </a:solidFill>
              </a:rPr>
              <a:t>Emission lines properties</a:t>
            </a:r>
            <a:r>
              <a:rPr lang="ko-KR" altLang="en-US" sz="3200" b="1" dirty="0" smtClean="0">
                <a:solidFill>
                  <a:srgbClr val="002060"/>
                </a:solidFill>
              </a:rPr>
              <a:t> </a:t>
            </a:r>
            <a:r>
              <a:rPr lang="en-US" altLang="ko-KR" sz="3200" b="1" dirty="0" smtClean="0">
                <a:solidFill>
                  <a:srgbClr val="002060"/>
                </a:solidFill>
              </a:rPr>
              <a:t>measurement</a:t>
            </a:r>
            <a:endParaRPr lang="en-US" sz="3200" b="1" dirty="0">
              <a:solidFill>
                <a:srgbClr val="002060"/>
              </a:solidFill>
            </a:endParaRPr>
          </a:p>
        </p:txBody>
      </p:sp>
      <p:sp>
        <p:nvSpPr>
          <p:cNvPr id="14" name="Rectangle 13"/>
          <p:cNvSpPr/>
          <p:nvPr/>
        </p:nvSpPr>
        <p:spPr>
          <a:xfrm>
            <a:off x="142239" y="685757"/>
            <a:ext cx="8892000" cy="43200"/>
          </a:xfrm>
          <a:prstGeom prst="rect">
            <a:avLst/>
          </a:prstGeom>
          <a:gradFill flip="none" rotWithShape="1">
            <a:gsLst>
              <a:gs pos="0">
                <a:srgbClr val="7A81FF"/>
              </a:gs>
              <a:gs pos="31000">
                <a:srgbClr val="9097D6"/>
              </a:gs>
              <a:gs pos="73000">
                <a:srgbClr val="BFC0E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18"/>
          <p:cNvSpPr>
            <a:spLocks noGrp="1"/>
          </p:cNvSpPr>
          <p:nvPr>
            <p:ph type="sldNum" sz="quarter" idx="12"/>
          </p:nvPr>
        </p:nvSpPr>
        <p:spPr/>
        <p:txBody>
          <a:bodyPr/>
          <a:lstStyle/>
          <a:p>
            <a:fld id="{4415093E-A90C-4644-99CC-F34263D64D61}" type="slidenum">
              <a:rPr lang="en-US" smtClean="0"/>
              <a:pPr/>
              <a:t>8</a:t>
            </a:fld>
            <a:endParaRPr lang="en-US" dirty="0"/>
          </a:p>
        </p:txBody>
      </p:sp>
      <p:pic>
        <p:nvPicPr>
          <p:cNvPr id="8" name="그림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577" y="3792051"/>
            <a:ext cx="1773227" cy="2707587"/>
          </a:xfrm>
          <a:prstGeom prst="rect">
            <a:avLst/>
          </a:prstGeom>
        </p:spPr>
      </p:pic>
      <p:sp>
        <p:nvSpPr>
          <p:cNvPr id="2" name="텍스트 상자 1"/>
          <p:cNvSpPr txBox="1"/>
          <p:nvPr/>
        </p:nvSpPr>
        <p:spPr>
          <a:xfrm>
            <a:off x="405995" y="792886"/>
            <a:ext cx="8242664" cy="667875"/>
          </a:xfrm>
          <a:prstGeom prst="rect">
            <a:avLst/>
          </a:prstGeom>
          <a:noFill/>
        </p:spPr>
        <p:txBody>
          <a:bodyPr wrap="square" rtlCol="0" anchor="t">
            <a:spAutoFit/>
          </a:bodyPr>
          <a:lstStyle/>
          <a:p>
            <a:pPr marL="342900" indent="-342900">
              <a:lnSpc>
                <a:spcPct val="170000"/>
              </a:lnSpc>
              <a:buFont typeface="Wingdings" charset="2"/>
              <a:buChar char="v"/>
            </a:pPr>
            <a:r>
              <a:rPr kumimoji="1" lang="en-US" altLang="ko-KR" sz="2200" b="1" dirty="0" smtClean="0">
                <a:latin typeface="Avenir Book" charset="0"/>
                <a:ea typeface="Avenir Book" charset="0"/>
                <a:cs typeface="Avenir Book" charset="0"/>
              </a:rPr>
              <a:t> Data reduction using Gemini IRAF package + </a:t>
            </a:r>
            <a:r>
              <a:rPr kumimoji="1" lang="en-US" altLang="ko-KR" sz="2200" b="1" dirty="0" err="1" smtClean="0">
                <a:latin typeface="Avenir Book" charset="0"/>
                <a:ea typeface="Avenir Book" charset="0"/>
                <a:cs typeface="Avenir Book" charset="0"/>
              </a:rPr>
              <a:t>Pycosmic</a:t>
            </a:r>
            <a:endParaRPr kumimoji="1" lang="en-US" altLang="ko-KR" sz="2200" b="1" dirty="0" smtClean="0">
              <a:latin typeface="Avenir Book" charset="0"/>
              <a:ea typeface="Avenir Book" charset="0"/>
              <a:cs typeface="Avenir Book" charset="0"/>
            </a:endParaRPr>
          </a:p>
        </p:txBody>
      </p:sp>
      <p:pic>
        <p:nvPicPr>
          <p:cNvPr id="9" name="그림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6897" y="3199296"/>
            <a:ext cx="2507342" cy="1367641"/>
          </a:xfrm>
          <a:prstGeom prst="rect">
            <a:avLst/>
          </a:prstGeom>
          <a:solidFill>
            <a:schemeClr val="bg1"/>
          </a:solidFill>
          <a:ln>
            <a:solidFill>
              <a:schemeClr val="accent6">
                <a:lumMod val="60000"/>
                <a:lumOff val="40000"/>
              </a:schemeClr>
            </a:solidFill>
          </a:ln>
        </p:spPr>
      </p:pic>
      <p:sp>
        <p:nvSpPr>
          <p:cNvPr id="13" name="직사각형 12"/>
          <p:cNvSpPr/>
          <p:nvPr/>
        </p:nvSpPr>
        <p:spPr>
          <a:xfrm>
            <a:off x="5449565" y="5230008"/>
            <a:ext cx="45719" cy="457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ko-KR" altLang="en-US"/>
          </a:p>
        </p:txBody>
      </p:sp>
      <p:sp>
        <p:nvSpPr>
          <p:cNvPr id="16" name="직사각형 15"/>
          <p:cNvSpPr/>
          <p:nvPr/>
        </p:nvSpPr>
        <p:spPr>
          <a:xfrm>
            <a:off x="5895096" y="5895825"/>
            <a:ext cx="45719" cy="457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ko-KR" altLang="en-US"/>
          </a:p>
        </p:txBody>
      </p:sp>
      <p:cxnSp>
        <p:nvCxnSpPr>
          <p:cNvPr id="17" name="직선 연결선[R] 16"/>
          <p:cNvCxnSpPr/>
          <p:nvPr/>
        </p:nvCxnSpPr>
        <p:spPr>
          <a:xfrm flipH="1">
            <a:off x="5472425" y="3882905"/>
            <a:ext cx="1172166" cy="134710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직선 연결선[R] 17"/>
          <p:cNvCxnSpPr/>
          <p:nvPr/>
        </p:nvCxnSpPr>
        <p:spPr>
          <a:xfrm>
            <a:off x="5895096" y="5918688"/>
            <a:ext cx="749495" cy="8405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20" name="그림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4591" y="5094097"/>
            <a:ext cx="2389648" cy="1303444"/>
          </a:xfrm>
          <a:prstGeom prst="rect">
            <a:avLst/>
          </a:prstGeom>
          <a:solidFill>
            <a:schemeClr val="bg1"/>
          </a:solidFill>
          <a:ln>
            <a:solidFill>
              <a:schemeClr val="accent6">
                <a:lumMod val="60000"/>
                <a:lumOff val="40000"/>
              </a:schemeClr>
            </a:solidFill>
          </a:ln>
        </p:spPr>
      </p:pic>
      <p:sp>
        <p:nvSpPr>
          <p:cNvPr id="4" name="TextBox 3"/>
          <p:cNvSpPr txBox="1"/>
          <p:nvPr/>
        </p:nvSpPr>
        <p:spPr>
          <a:xfrm>
            <a:off x="395308" y="1650622"/>
            <a:ext cx="5418471" cy="430887"/>
          </a:xfrm>
          <a:prstGeom prst="rect">
            <a:avLst/>
          </a:prstGeom>
          <a:noFill/>
        </p:spPr>
        <p:txBody>
          <a:bodyPr wrap="none" rtlCol="0">
            <a:spAutoFit/>
          </a:bodyPr>
          <a:lstStyle/>
          <a:p>
            <a:pPr marL="342900" indent="-342900">
              <a:buFont typeface="Wingdings" charset="2"/>
              <a:buChar char="v"/>
            </a:pPr>
            <a:r>
              <a:rPr kumimoji="1" lang="en-US" altLang="ko-KR" sz="2200" b="1" dirty="0" smtClean="0">
                <a:latin typeface="Avenir Book" charset="0"/>
                <a:ea typeface="Avenir Book" charset="0"/>
                <a:cs typeface="Avenir Book" charset="0"/>
              </a:rPr>
              <a:t> Stellar </a:t>
            </a:r>
            <a:r>
              <a:rPr kumimoji="1" lang="en-US" altLang="ko-KR" sz="2200" b="1" dirty="0">
                <a:latin typeface="Avenir Book" charset="0"/>
                <a:ea typeface="Avenir Book" charset="0"/>
                <a:cs typeface="Avenir Book" charset="0"/>
              </a:rPr>
              <a:t>continuum subtraction : </a:t>
            </a:r>
            <a:r>
              <a:rPr kumimoji="1" lang="en-US" altLang="ko-KR" sz="2200" b="1" dirty="0" err="1" smtClean="0">
                <a:latin typeface="Avenir Book" charset="0"/>
                <a:ea typeface="Avenir Book" charset="0"/>
                <a:cs typeface="Avenir Book" charset="0"/>
              </a:rPr>
              <a:t>pPXF</a:t>
            </a:r>
            <a:r>
              <a:rPr kumimoji="1" lang="en-US" altLang="ko-KR" sz="2200" b="1" dirty="0">
                <a:latin typeface="Avenir Book" charset="0"/>
                <a:ea typeface="Avenir Book" charset="0"/>
                <a:cs typeface="Avenir Book" charset="0"/>
              </a:rPr>
              <a:t> </a:t>
            </a:r>
          </a:p>
        </p:txBody>
      </p:sp>
      <p:sp>
        <p:nvSpPr>
          <p:cNvPr id="21" name="TextBox 20"/>
          <p:cNvSpPr txBox="1"/>
          <p:nvPr/>
        </p:nvSpPr>
        <p:spPr>
          <a:xfrm>
            <a:off x="395308" y="2459264"/>
            <a:ext cx="5876930" cy="892552"/>
          </a:xfrm>
          <a:prstGeom prst="rect">
            <a:avLst/>
          </a:prstGeom>
          <a:noFill/>
        </p:spPr>
        <p:txBody>
          <a:bodyPr wrap="none" rtlCol="0">
            <a:spAutoFit/>
          </a:bodyPr>
          <a:lstStyle/>
          <a:p>
            <a:pPr marL="342900" indent="-342900">
              <a:lnSpc>
                <a:spcPct val="130000"/>
              </a:lnSpc>
              <a:buFont typeface="Wingdings" charset="2"/>
              <a:buChar char="v"/>
            </a:pPr>
            <a:r>
              <a:rPr kumimoji="1" lang="en-US" altLang="ko-KR" sz="2200" b="1" dirty="0" smtClean="0">
                <a:latin typeface="Avenir Book" charset="0"/>
                <a:ea typeface="Avenir Book" charset="0"/>
                <a:cs typeface="Avenir Book" charset="0"/>
              </a:rPr>
              <a:t> Emission </a:t>
            </a:r>
            <a:r>
              <a:rPr kumimoji="1" lang="en-US" altLang="ko-KR" sz="2200" b="1" dirty="0">
                <a:latin typeface="Avenir Book" charset="0"/>
                <a:ea typeface="Avenir Book" charset="0"/>
                <a:cs typeface="Avenir Book" charset="0"/>
              </a:rPr>
              <a:t>lines fitting ( [OIII], Hα, Hβ, [NII] )</a:t>
            </a:r>
          </a:p>
          <a:p>
            <a:pPr>
              <a:lnSpc>
                <a:spcPct val="130000"/>
              </a:lnSpc>
            </a:pPr>
            <a:r>
              <a:rPr kumimoji="1" lang="en-US" altLang="ko-KR" b="1" dirty="0">
                <a:latin typeface="Avenir Book" charset="0"/>
                <a:ea typeface="Avenir Book" charset="0"/>
                <a:cs typeface="Avenir Book" charset="0"/>
              </a:rPr>
              <a:t>       </a:t>
            </a:r>
            <a:r>
              <a:rPr kumimoji="1" lang="en-US" altLang="ko-KR" b="1" dirty="0" smtClean="0">
                <a:latin typeface="Avenir Book" charset="0"/>
                <a:ea typeface="Avenir Book" charset="0"/>
                <a:cs typeface="Avenir Book" charset="0"/>
              </a:rPr>
              <a:t> : </a:t>
            </a:r>
            <a:r>
              <a:rPr kumimoji="1" lang="en-US" altLang="ko-KR" b="1" dirty="0">
                <a:latin typeface="Avenir Book" charset="0"/>
                <a:ea typeface="Avenir Book" charset="0"/>
                <a:cs typeface="Avenir Book" charset="0"/>
              </a:rPr>
              <a:t>double-, or </a:t>
            </a:r>
            <a:r>
              <a:rPr kumimoji="1" lang="en-US" altLang="ko-KR" b="1" dirty="0" smtClean="0">
                <a:latin typeface="Avenir Book" charset="0"/>
                <a:ea typeface="Avenir Book" charset="0"/>
                <a:cs typeface="Avenir Book" charset="0"/>
              </a:rPr>
              <a:t>single-Gaussian</a:t>
            </a:r>
            <a:endParaRPr kumimoji="1" lang="en-US" altLang="ko-KR" b="1" dirty="0">
              <a:latin typeface="Avenir Book" charset="0"/>
              <a:ea typeface="Avenir Book" charset="0"/>
              <a:cs typeface="Avenir Book" charset="0"/>
            </a:endParaRPr>
          </a:p>
        </p:txBody>
      </p:sp>
      <p:sp>
        <p:nvSpPr>
          <p:cNvPr id="22" name="TextBox 21"/>
          <p:cNvSpPr txBox="1"/>
          <p:nvPr/>
        </p:nvSpPr>
        <p:spPr>
          <a:xfrm>
            <a:off x="385615" y="3544432"/>
            <a:ext cx="4457310" cy="852541"/>
          </a:xfrm>
          <a:prstGeom prst="rect">
            <a:avLst/>
          </a:prstGeom>
          <a:noFill/>
        </p:spPr>
        <p:txBody>
          <a:bodyPr wrap="none" rtlCol="0">
            <a:spAutoFit/>
          </a:bodyPr>
          <a:lstStyle/>
          <a:p>
            <a:pPr marL="342900" indent="-342900">
              <a:lnSpc>
                <a:spcPct val="130000"/>
              </a:lnSpc>
              <a:buFont typeface="Wingdings" charset="2"/>
              <a:buChar char="v"/>
            </a:pPr>
            <a:r>
              <a:rPr kumimoji="1" lang="en-US" altLang="ko-KR" sz="2000" b="1" dirty="0" smtClean="0">
                <a:latin typeface="Avenir Book" charset="0"/>
                <a:ea typeface="Avenir Book" charset="0"/>
                <a:cs typeface="Avenir Book" charset="0"/>
              </a:rPr>
              <a:t> Velocity </a:t>
            </a:r>
            <a:r>
              <a:rPr kumimoji="1" lang="en-US" altLang="ko-KR" sz="2000" b="1" dirty="0">
                <a:latin typeface="Avenir Book" charset="0"/>
                <a:ea typeface="Avenir Book" charset="0"/>
                <a:cs typeface="Avenir Book" charset="0"/>
              </a:rPr>
              <a:t>shift , Velocity dispersion </a:t>
            </a:r>
          </a:p>
          <a:p>
            <a:pPr>
              <a:lnSpc>
                <a:spcPct val="130000"/>
              </a:lnSpc>
            </a:pPr>
            <a:r>
              <a:rPr kumimoji="1" lang="en-US" altLang="ko-KR" b="1" dirty="0">
                <a:latin typeface="Avenir Book" charset="0"/>
                <a:ea typeface="Avenir Book" charset="0"/>
                <a:cs typeface="Avenir Book" charset="0"/>
              </a:rPr>
              <a:t>      </a:t>
            </a:r>
            <a:r>
              <a:rPr kumimoji="1" lang="en-US" altLang="ko-KR" b="1" dirty="0" smtClean="0">
                <a:latin typeface="Avenir Book" charset="0"/>
                <a:ea typeface="Avenir Book" charset="0"/>
                <a:cs typeface="Avenir Book" charset="0"/>
              </a:rPr>
              <a:t> : </a:t>
            </a:r>
            <a:r>
              <a:rPr kumimoji="1" lang="en-US" altLang="ko-KR" b="1" dirty="0">
                <a:latin typeface="Avenir Book" charset="0"/>
                <a:ea typeface="Avenir Book" charset="0"/>
                <a:cs typeface="Avenir Book" charset="0"/>
              </a:rPr>
              <a:t>flux weighted 1</a:t>
            </a:r>
            <a:r>
              <a:rPr kumimoji="1" lang="en-US" altLang="ko-KR" b="1" baseline="30000" dirty="0">
                <a:latin typeface="Avenir Book" charset="0"/>
                <a:ea typeface="Avenir Book" charset="0"/>
                <a:cs typeface="Avenir Book" charset="0"/>
              </a:rPr>
              <a:t>st</a:t>
            </a:r>
            <a:r>
              <a:rPr kumimoji="1" lang="en-US" altLang="ko-KR" b="1" dirty="0">
                <a:latin typeface="Avenir Book" charset="0"/>
                <a:ea typeface="Avenir Book" charset="0"/>
                <a:cs typeface="Avenir Book" charset="0"/>
              </a:rPr>
              <a:t>, 2</a:t>
            </a:r>
            <a:r>
              <a:rPr kumimoji="1" lang="en-US" altLang="ko-KR" b="1" baseline="30000" dirty="0">
                <a:latin typeface="Avenir Book" charset="0"/>
                <a:ea typeface="Avenir Book" charset="0"/>
                <a:cs typeface="Avenir Book" charset="0"/>
              </a:rPr>
              <a:t>nd</a:t>
            </a:r>
            <a:r>
              <a:rPr kumimoji="1" lang="en-US" altLang="ko-KR" b="1" dirty="0">
                <a:latin typeface="Avenir Book" charset="0"/>
                <a:ea typeface="Avenir Book" charset="0"/>
                <a:cs typeface="Avenir Book" charset="0"/>
              </a:rPr>
              <a:t> </a:t>
            </a:r>
            <a:r>
              <a:rPr kumimoji="1" lang="en-US" altLang="ko-KR" b="1" dirty="0" smtClean="0">
                <a:latin typeface="Avenir Book" charset="0"/>
                <a:ea typeface="Avenir Book" charset="0"/>
                <a:cs typeface="Avenir Book" charset="0"/>
              </a:rPr>
              <a:t>moments</a:t>
            </a:r>
            <a:endParaRPr kumimoji="1" lang="ko-KR" altLang="en-US" b="1" dirty="0">
              <a:latin typeface="Avenir Book" charset="0"/>
              <a:ea typeface="Avenir Book" charset="0"/>
              <a:cs typeface="Avenir Book" charset="0"/>
            </a:endParaRPr>
          </a:p>
        </p:txBody>
      </p:sp>
      <p:sp>
        <p:nvSpPr>
          <p:cNvPr id="3" name="텍스트 상자 2"/>
          <p:cNvSpPr txBox="1"/>
          <p:nvPr/>
        </p:nvSpPr>
        <p:spPr>
          <a:xfrm>
            <a:off x="4625071" y="2007288"/>
            <a:ext cx="4043094" cy="338554"/>
          </a:xfrm>
          <a:prstGeom prst="rect">
            <a:avLst/>
          </a:prstGeom>
          <a:noFill/>
        </p:spPr>
        <p:txBody>
          <a:bodyPr wrap="none" rtlCol="0">
            <a:spAutoFit/>
          </a:bodyPr>
          <a:lstStyle/>
          <a:p>
            <a:r>
              <a:rPr kumimoji="1" lang="en-US" altLang="ko-KR" sz="1600" dirty="0"/>
              <a:t>(</a:t>
            </a:r>
            <a:r>
              <a:rPr kumimoji="1" lang="en-US" altLang="ko-KR" sz="1600" dirty="0" err="1"/>
              <a:t>Cappellari</a:t>
            </a:r>
            <a:r>
              <a:rPr kumimoji="1" lang="en-US" altLang="ko-KR" sz="1600" dirty="0"/>
              <a:t> &amp; </a:t>
            </a:r>
            <a:r>
              <a:rPr kumimoji="1" lang="en-US" altLang="ko-KR" sz="1600" dirty="0" err="1"/>
              <a:t>Emsellem</a:t>
            </a:r>
            <a:r>
              <a:rPr kumimoji="1" lang="en-US" altLang="ko-KR" sz="1600" dirty="0"/>
              <a:t> 2004; </a:t>
            </a:r>
            <a:r>
              <a:rPr kumimoji="1" lang="en-US" altLang="ko-KR" sz="1600" dirty="0" err="1"/>
              <a:t>Cappellari</a:t>
            </a:r>
            <a:r>
              <a:rPr kumimoji="1" lang="en-US" altLang="ko-KR" sz="1600" dirty="0"/>
              <a:t> 2017)</a:t>
            </a:r>
            <a:endParaRPr kumimoji="1" lang="ko-KR" altLang="en-US" sz="1600" dirty="0"/>
          </a:p>
        </p:txBody>
      </p:sp>
      <p:sp>
        <p:nvSpPr>
          <p:cNvPr id="29" name="텍스트 상자 28"/>
          <p:cNvSpPr txBox="1"/>
          <p:nvPr/>
        </p:nvSpPr>
        <p:spPr>
          <a:xfrm>
            <a:off x="6509855" y="1275484"/>
            <a:ext cx="2126480" cy="338554"/>
          </a:xfrm>
          <a:prstGeom prst="rect">
            <a:avLst/>
          </a:prstGeom>
          <a:noFill/>
        </p:spPr>
        <p:txBody>
          <a:bodyPr wrap="none" rtlCol="0">
            <a:spAutoFit/>
          </a:bodyPr>
          <a:lstStyle/>
          <a:p>
            <a:r>
              <a:rPr kumimoji="1" lang="en-US" altLang="ko-KR" sz="1600" dirty="0" smtClean="0"/>
              <a:t>(</a:t>
            </a:r>
            <a:r>
              <a:rPr kumimoji="1" lang="en-US" altLang="ko-KR" sz="1600" dirty="0" err="1" smtClean="0"/>
              <a:t>Husemann</a:t>
            </a:r>
            <a:r>
              <a:rPr kumimoji="1" lang="en-US" altLang="ko-KR" sz="1600" dirty="0" smtClean="0"/>
              <a:t> et al. 2012)</a:t>
            </a:r>
            <a:endParaRPr kumimoji="1" lang="ko-KR" altLang="en-US" sz="1600" dirty="0"/>
          </a:p>
        </p:txBody>
      </p:sp>
      <p:sp>
        <p:nvSpPr>
          <p:cNvPr id="23" name="텍스트 상자 28"/>
          <p:cNvSpPr txBox="1"/>
          <p:nvPr/>
        </p:nvSpPr>
        <p:spPr>
          <a:xfrm>
            <a:off x="795125" y="4387181"/>
            <a:ext cx="3689985" cy="584775"/>
          </a:xfrm>
          <a:prstGeom prst="rect">
            <a:avLst/>
          </a:prstGeom>
          <a:noFill/>
        </p:spPr>
        <p:txBody>
          <a:bodyPr wrap="none" rtlCol="0">
            <a:spAutoFit/>
          </a:bodyPr>
          <a:lstStyle/>
          <a:p>
            <a:r>
              <a:rPr kumimoji="1" lang="en-US" altLang="ko-KR" sz="1600" dirty="0" smtClean="0"/>
              <a:t>(Woo et al. 2016, </a:t>
            </a:r>
            <a:r>
              <a:rPr kumimoji="1" lang="en-US" altLang="ko-KR" sz="1600" dirty="0" err="1" smtClean="0"/>
              <a:t>Karouzos</a:t>
            </a:r>
            <a:r>
              <a:rPr kumimoji="1" lang="en-US" altLang="ko-KR" sz="1600" dirty="0" smtClean="0"/>
              <a:t> et al. 2016a,b ,</a:t>
            </a:r>
          </a:p>
          <a:p>
            <a:r>
              <a:rPr kumimoji="1" lang="en-US" altLang="ko-KR" sz="1600" dirty="0"/>
              <a:t> </a:t>
            </a:r>
            <a:r>
              <a:rPr kumimoji="1" lang="en-US" altLang="ko-KR" sz="1600" dirty="0" smtClean="0"/>
              <a:t>Kang et al. 2017, Bae et al. 2017 )</a:t>
            </a:r>
            <a:endParaRPr kumimoji="1" lang="ko-KR" altLang="en-US" sz="1600" dirty="0"/>
          </a:p>
        </p:txBody>
      </p:sp>
    </p:spTree>
    <p:extLst>
      <p:ext uri="{BB962C8B-B14F-4D97-AF65-F5344CB8AC3E}">
        <p14:creationId xmlns:p14="http://schemas.microsoft.com/office/powerpoint/2010/main" val="1143598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그림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063" y="1301079"/>
            <a:ext cx="2621294" cy="2549478"/>
          </a:xfrm>
          <a:prstGeom prst="rect">
            <a:avLst/>
          </a:prstGeom>
        </p:spPr>
      </p:pic>
      <p:sp>
        <p:nvSpPr>
          <p:cNvPr id="14" name="Rectangle 13"/>
          <p:cNvSpPr/>
          <p:nvPr/>
        </p:nvSpPr>
        <p:spPr>
          <a:xfrm>
            <a:off x="142239" y="685757"/>
            <a:ext cx="8892000" cy="43200"/>
          </a:xfrm>
          <a:prstGeom prst="rect">
            <a:avLst/>
          </a:prstGeom>
          <a:gradFill flip="none" rotWithShape="1">
            <a:gsLst>
              <a:gs pos="0">
                <a:srgbClr val="7A81FF"/>
              </a:gs>
              <a:gs pos="31000">
                <a:srgbClr val="9097D6"/>
              </a:gs>
              <a:gs pos="73000">
                <a:srgbClr val="BFC0E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12"/>
          </p:nvPr>
        </p:nvSpPr>
        <p:spPr/>
        <p:txBody>
          <a:bodyPr/>
          <a:lstStyle/>
          <a:p>
            <a:fld id="{4415093E-A90C-4644-99CC-F34263D64D61}" type="slidenum">
              <a:rPr lang="en-US" smtClean="0"/>
              <a:pPr/>
              <a:t>9</a:t>
            </a:fld>
            <a:endParaRPr lang="en-US" dirty="0"/>
          </a:p>
        </p:txBody>
      </p:sp>
      <p:pic>
        <p:nvPicPr>
          <p:cNvPr id="4" name="그림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574" y="4081403"/>
            <a:ext cx="6043233" cy="2441306"/>
          </a:xfrm>
          <a:prstGeom prst="rect">
            <a:avLst/>
          </a:prstGeom>
        </p:spPr>
      </p:pic>
      <p:sp>
        <p:nvSpPr>
          <p:cNvPr id="15" name="TextBox 11"/>
          <p:cNvSpPr txBox="1"/>
          <p:nvPr/>
        </p:nvSpPr>
        <p:spPr>
          <a:xfrm>
            <a:off x="54296" y="49833"/>
            <a:ext cx="9089704" cy="646331"/>
          </a:xfrm>
          <a:prstGeom prst="rect">
            <a:avLst/>
          </a:prstGeom>
          <a:noFill/>
        </p:spPr>
        <p:txBody>
          <a:bodyPr wrap="square" rtlCol="0" anchor="ctr">
            <a:spAutoFit/>
          </a:bodyPr>
          <a:lstStyle/>
          <a:p>
            <a:r>
              <a:rPr lang="en-US" altLang="ko-KR" sz="3200" b="1" dirty="0" smtClean="0">
                <a:solidFill>
                  <a:srgbClr val="002060"/>
                </a:solidFill>
              </a:rPr>
              <a:t> Radial profiles of </a:t>
            </a:r>
            <a:r>
              <a:rPr lang="en-US" altLang="ko-KR" sz="3600" b="1" dirty="0" smtClean="0">
                <a:solidFill>
                  <a:srgbClr val="002060"/>
                </a:solidFill>
              </a:rPr>
              <a:t>kinematics</a:t>
            </a:r>
            <a:endParaRPr lang="en-US" sz="3200" b="1" dirty="0">
              <a:solidFill>
                <a:srgbClr val="002060"/>
              </a:solidFill>
            </a:endParaRPr>
          </a:p>
        </p:txBody>
      </p:sp>
      <p:sp>
        <p:nvSpPr>
          <p:cNvPr id="16" name="텍스트 상자 15"/>
          <p:cNvSpPr txBox="1"/>
          <p:nvPr/>
        </p:nvSpPr>
        <p:spPr>
          <a:xfrm>
            <a:off x="218616" y="731052"/>
            <a:ext cx="5391412" cy="600164"/>
          </a:xfrm>
          <a:prstGeom prst="rect">
            <a:avLst/>
          </a:prstGeom>
          <a:noFill/>
        </p:spPr>
        <p:txBody>
          <a:bodyPr wrap="none" rtlCol="0">
            <a:spAutoFit/>
          </a:bodyPr>
          <a:lstStyle/>
          <a:p>
            <a:pPr marL="285750" indent="-285750">
              <a:lnSpc>
                <a:spcPct val="150000"/>
              </a:lnSpc>
              <a:buFont typeface="Wingdings" charset="2"/>
              <a:buChar char="v"/>
            </a:pPr>
            <a:r>
              <a:rPr kumimoji="1" lang="en-US" altLang="ko-KR" sz="2400" b="1" dirty="0">
                <a:latin typeface="Avenir Book" charset="0"/>
                <a:ea typeface="Avenir Book" charset="0"/>
                <a:cs typeface="Avenir Book" charset="0"/>
              </a:rPr>
              <a:t> </a:t>
            </a:r>
            <a:r>
              <a:rPr kumimoji="1" lang="en-US" altLang="ko-KR" sz="2400" b="1" dirty="0" smtClean="0">
                <a:latin typeface="Avenir Book" charset="0"/>
                <a:ea typeface="Avenir Book" charset="0"/>
                <a:cs typeface="Avenir Book" charset="0"/>
              </a:rPr>
              <a:t> Decrement in kinematic properties</a:t>
            </a:r>
            <a:endParaRPr kumimoji="1" lang="ko-KR" altLang="en-US" sz="2400" b="1" dirty="0">
              <a:latin typeface="Avenir Book" charset="0"/>
              <a:ea typeface="Avenir Book" charset="0"/>
              <a:cs typeface="Avenir Book" charset="0"/>
            </a:endParaRPr>
          </a:p>
        </p:txBody>
      </p:sp>
      <p:sp>
        <p:nvSpPr>
          <p:cNvPr id="6" name="텍스트 상자 5"/>
          <p:cNvSpPr txBox="1"/>
          <p:nvPr/>
        </p:nvSpPr>
        <p:spPr>
          <a:xfrm>
            <a:off x="6660524" y="5968330"/>
            <a:ext cx="1958549" cy="338554"/>
          </a:xfrm>
          <a:prstGeom prst="rect">
            <a:avLst/>
          </a:prstGeom>
          <a:noFill/>
        </p:spPr>
        <p:txBody>
          <a:bodyPr wrap="none" rtlCol="0">
            <a:spAutoFit/>
          </a:bodyPr>
          <a:lstStyle/>
          <a:p>
            <a:r>
              <a:rPr kumimoji="1" lang="en-US" altLang="ko-KR" sz="1600" dirty="0" err="1" smtClean="0"/>
              <a:t>Karouzos</a:t>
            </a:r>
            <a:r>
              <a:rPr kumimoji="1" lang="en-US" altLang="ko-KR" sz="1600" dirty="0" smtClean="0"/>
              <a:t> et al. 2016a</a:t>
            </a:r>
            <a:endParaRPr kumimoji="1" lang="ko-KR" altLang="en-US" sz="1600" dirty="0"/>
          </a:p>
        </p:txBody>
      </p:sp>
      <p:pic>
        <p:nvPicPr>
          <p:cNvPr id="7" name="그림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0622" y="1339430"/>
            <a:ext cx="3041194" cy="2511127"/>
          </a:xfrm>
          <a:prstGeom prst="rect">
            <a:avLst/>
          </a:prstGeom>
        </p:spPr>
      </p:pic>
      <p:sp>
        <p:nvSpPr>
          <p:cNvPr id="21" name="텍스트 상자 20"/>
          <p:cNvSpPr txBox="1"/>
          <p:nvPr/>
        </p:nvSpPr>
        <p:spPr>
          <a:xfrm>
            <a:off x="6588807" y="3401109"/>
            <a:ext cx="1696875" cy="338554"/>
          </a:xfrm>
          <a:prstGeom prst="rect">
            <a:avLst/>
          </a:prstGeom>
          <a:noFill/>
        </p:spPr>
        <p:txBody>
          <a:bodyPr wrap="none" rtlCol="0">
            <a:spAutoFit/>
          </a:bodyPr>
          <a:lstStyle/>
          <a:p>
            <a:r>
              <a:rPr kumimoji="1" lang="en-US" altLang="ko-KR" sz="1600" dirty="0" smtClean="0"/>
              <a:t>Fischer et al. 2013</a:t>
            </a:r>
            <a:endParaRPr kumimoji="1" lang="ko-KR" altLang="en-US" sz="1600" dirty="0"/>
          </a:p>
        </p:txBody>
      </p:sp>
    </p:spTree>
    <p:extLst>
      <p:ext uri="{BB962C8B-B14F-4D97-AF65-F5344CB8AC3E}">
        <p14:creationId xmlns:p14="http://schemas.microsoft.com/office/powerpoint/2010/main" val="9843332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4494</TotalTime>
  <Words>3058</Words>
  <Application>Microsoft Macintosh PowerPoint</Application>
  <PresentationFormat>화면 슬라이드 쇼(4:3)</PresentationFormat>
  <Paragraphs>332</Paragraphs>
  <Slides>24</Slides>
  <Notes>23</Notes>
  <HiddenSlides>0</HiddenSlides>
  <MMClips>0</MMClips>
  <ScaleCrop>false</ScaleCrop>
  <HeadingPairs>
    <vt:vector size="6" baseType="variant">
      <vt:variant>
        <vt:lpstr>사용한 글꼴</vt:lpstr>
      </vt:variant>
      <vt:variant>
        <vt:i4>9</vt:i4>
      </vt:variant>
      <vt:variant>
        <vt:lpstr>테마</vt:lpstr>
      </vt:variant>
      <vt:variant>
        <vt:i4>1</vt:i4>
      </vt:variant>
      <vt:variant>
        <vt:lpstr>슬라이드 제목</vt:lpstr>
      </vt:variant>
      <vt:variant>
        <vt:i4>24</vt:i4>
      </vt:variant>
    </vt:vector>
  </HeadingPairs>
  <TitlesOfParts>
    <vt:vector size="34" baseType="lpstr">
      <vt:lpstr>맑은 고딕</vt:lpstr>
      <vt:lpstr>Apple SD Gothic Neo</vt:lpstr>
      <vt:lpstr>Avenir Book</vt:lpstr>
      <vt:lpstr>Calibri</vt:lpstr>
      <vt:lpstr>Calibri Light</vt:lpstr>
      <vt:lpstr>Helvetica</vt:lpstr>
      <vt:lpstr>Mangal</vt:lpstr>
      <vt:lpstr>Wingdings</vt:lpstr>
      <vt:lpstr>Arial</vt:lpstr>
      <vt:lpstr>Office Theme</vt:lpstr>
      <vt:lpstr>Kinematic Size-Luminosity relation of AGN Outflows</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Daeun Kang</dc:creator>
  <cp:lastModifiedBy>Daeun Kang</cp:lastModifiedBy>
  <cp:revision>581</cp:revision>
  <dcterms:created xsi:type="dcterms:W3CDTF">2017-11-24T02:45:38Z</dcterms:created>
  <dcterms:modified xsi:type="dcterms:W3CDTF">2017-12-05T01:23:16Z</dcterms:modified>
</cp:coreProperties>
</file>